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152c8154a7dd4919" /><Relationship Type="http://schemas.openxmlformats.org/officeDocument/2006/relationships/extended-properties" Target="/docProps/app.xml" Id="R6cee0e407e524b9f" /><Relationship Type="http://schemas.openxmlformats.org/officeDocument/2006/relationships/officeDocument" Target="/ppt/presentation.xml" Id="Rb8008e86533d48b7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1fb6e416327a4efb"/>
  </p:sldMasterIdLst>
  <p:notesMasterIdLst>
    <p:notesMasterId xmlns:r="http://schemas.openxmlformats.org/officeDocument/2006/relationships" r:id="R9af73a38d241455c"/>
  </p:notesMasterIdLst>
  <p:sldIdLst>
    <p:sldId xmlns:r="http://schemas.openxmlformats.org/officeDocument/2006/relationships" id="256" r:id="Re9d1b8b7d50f4d82"/>
    <p:sldId xmlns:r="http://schemas.openxmlformats.org/officeDocument/2006/relationships" id="257" r:id="Rbbedaef315bd44df"/>
    <p:sldId xmlns:r="http://schemas.openxmlformats.org/officeDocument/2006/relationships" id="258" r:id="R1a3566fce1c44c22"/>
    <p:sldId xmlns:r="http://schemas.openxmlformats.org/officeDocument/2006/relationships" id="259" r:id="Re0ac744324bb4f98"/>
    <p:sldId xmlns:r="http://schemas.openxmlformats.org/officeDocument/2006/relationships" id="260" r:id="R04705b25a00a4849"/>
    <p:sldId xmlns:r="http://schemas.openxmlformats.org/officeDocument/2006/relationships" id="261" r:id="Rb1a3b5b80de04846"/>
    <p:sldId xmlns:r="http://schemas.openxmlformats.org/officeDocument/2006/relationships" id="262" r:id="R0369f2b403694c7e"/>
    <p:sldId xmlns:r="http://schemas.openxmlformats.org/officeDocument/2006/relationships" id="263" r:id="Rf43a59b3ea664e2c"/>
    <p:sldId xmlns:r="http://schemas.openxmlformats.org/officeDocument/2006/relationships" id="264" r:id="Rc731660ebfcd462e"/>
    <p:sldId xmlns:r="http://schemas.openxmlformats.org/officeDocument/2006/relationships" id="265" r:id="R75c6b3ca2f3b45f3"/>
    <p:sldId xmlns:r="http://schemas.openxmlformats.org/officeDocument/2006/relationships" id="266" r:id="Refd891fc6ef44ee9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334b71b271554c60" /><Relationship Type="http://schemas.openxmlformats.org/officeDocument/2006/relationships/slideMaster" Target="/ppt/slideMasters/slideMaster1.xml" Id="R1fb6e416327a4efb" /><Relationship Type="http://schemas.openxmlformats.org/officeDocument/2006/relationships/notesMaster" Target="/ppt/notesMasters/notesMaster1.xml" Id="R9af73a38d241455c" /><Relationship Type="http://schemas.openxmlformats.org/officeDocument/2006/relationships/presProps" Target="/ppt/presProps.xml" Id="Rb5f247683c294086" /><Relationship Type="http://schemas.openxmlformats.org/officeDocument/2006/relationships/tableStyles" Target="/ppt/tableStyles.xml" Id="Rb7e5f645cffc47d8" /><Relationship Type="http://schemas.openxmlformats.org/officeDocument/2006/relationships/slide" Target="/ppt/slides/slide1.xml" Id="Re9d1b8b7d50f4d82" /><Relationship Type="http://schemas.openxmlformats.org/officeDocument/2006/relationships/slide" Target="/ppt/slides/slide2.xml" Id="Rbbedaef315bd44df" /><Relationship Type="http://schemas.openxmlformats.org/officeDocument/2006/relationships/slide" Target="/ppt/slides/slide3.xml" Id="R1a3566fce1c44c22" /><Relationship Type="http://schemas.openxmlformats.org/officeDocument/2006/relationships/slide" Target="/ppt/slides/slide4.xml" Id="Re0ac744324bb4f98" /><Relationship Type="http://schemas.openxmlformats.org/officeDocument/2006/relationships/slide" Target="/ppt/slides/slide5.xml" Id="R04705b25a00a4849" /><Relationship Type="http://schemas.openxmlformats.org/officeDocument/2006/relationships/slide" Target="/ppt/slides/slide6.xml" Id="Rb1a3b5b80de04846" /><Relationship Type="http://schemas.openxmlformats.org/officeDocument/2006/relationships/slide" Target="/ppt/slides/slide7.xml" Id="R0369f2b403694c7e" /><Relationship Type="http://schemas.openxmlformats.org/officeDocument/2006/relationships/slide" Target="/ppt/slides/slide8.xml" Id="Rf43a59b3ea664e2c" /><Relationship Type="http://schemas.openxmlformats.org/officeDocument/2006/relationships/slide" Target="/ppt/slides/slide9.xml" Id="Rc731660ebfcd462e" /><Relationship Type="http://schemas.openxmlformats.org/officeDocument/2006/relationships/slide" Target="/ppt/slides/slide10.xml" Id="R75c6b3ca2f3b45f3" /><Relationship Type="http://schemas.openxmlformats.org/officeDocument/2006/relationships/slide" Target="/ppt/slides/slide11.xml" Id="Refd891fc6ef44ee9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9d0e85a971c94871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95948f912e8f4d1d" /><Relationship Type="http://schemas.openxmlformats.org/officeDocument/2006/relationships/notesMaster" Target="/ppt/notesMasters/notesMaster1.xml" Id="Raf76acdd77b24c8d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4fe4339660eb4b39" /><Relationship Type="http://schemas.openxmlformats.org/officeDocument/2006/relationships/notesMaster" Target="/ppt/notesMasters/notesMaster1.xml" Id="Reb193f39d1954475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542473f4f20147cd" /><Relationship Type="http://schemas.openxmlformats.org/officeDocument/2006/relationships/notesMaster" Target="/ppt/notesMasters/notesMaster1.xml" Id="R9ee9c7aaf8fb4f3b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178e88aa5a1448e3" /><Relationship Type="http://schemas.openxmlformats.org/officeDocument/2006/relationships/notesMaster" Target="/ppt/notesMasters/notesMaster1.xml" Id="Rf307469163a341b6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0372701f09cb48ca" /><Relationship Type="http://schemas.openxmlformats.org/officeDocument/2006/relationships/notesMaster" Target="/ppt/notesMasters/notesMaster1.xml" Id="Rf0e4efc6d5114366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8ad0f00a505842cf" /><Relationship Type="http://schemas.openxmlformats.org/officeDocument/2006/relationships/notesMaster" Target="/ppt/notesMasters/notesMaster1.xml" Id="Rc3c7ef1376014950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553b552213534618" /><Relationship Type="http://schemas.openxmlformats.org/officeDocument/2006/relationships/notesMaster" Target="/ppt/notesMasters/notesMaster1.xml" Id="R79aee20fac1f43aa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b8157fd3c3c84f28" /><Relationship Type="http://schemas.openxmlformats.org/officeDocument/2006/relationships/notesMaster" Target="/ppt/notesMasters/notesMaster1.xml" Id="Re2a11009b79d47c4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9a0b66a4c25f463a" /><Relationship Type="http://schemas.openxmlformats.org/officeDocument/2006/relationships/notesMaster" Target="/ppt/notesMasters/notesMaster1.xml" Id="R3a7dede8d9ba4863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fe0c983051484f13" /><Relationship Type="http://schemas.openxmlformats.org/officeDocument/2006/relationships/notesMaster" Target="/ppt/notesMasters/notesMaster1.xml" Id="R29848c5c315542b3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33e1cf080683493b" /><Relationship Type="http://schemas.openxmlformats.org/officeDocument/2006/relationships/notesMaster" Target="/ppt/notesMasters/notesMaster1.xml" Id="R7aeab00d8fbe467f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Welcome families. Meeting October 14, 2026 at 6:30 PM in the school library and virtually. Sources: https://www.stpto.org/meetings and the live STHS calendar linked at https://santateresahigh.esuhsd.org/.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Invite a brief moment of reflection. Condolence wording and name supplied and confirmed by Angellina Duran in this conversation. Keep this slide free of Halloween decoration.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Suggested meeting flow. Invite officer reports for minutes and finances. No balances, approvals or motions have been invented.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https://santateresahigh.esuhsd.org/principals-messages, October 5 and September 21 updates. AP standard fee $90, reduced fee $5 for approved students. Panorama closes Oct 30. Free junior SAT March 3, 2027, registration Jan 11, 2027. Source: https://santateresahigh.esuhsd.org/ for UPP form.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Sources: live STHS calendar, https://calendar.google.com/calendar/ical/c_04vsq0dpmpkg8tf8802u9q0t9s%40group.calendar.google.com/public/basic.ics, checked October 10, 2026. https://www.stpto.org/meetings confirms Oct 14. The principal message contains an Oct 7 PTO date conflict; the live calendar and PTO schedule agree on Oct 14. November 11 appears in the posted PTO schedule; confirm any holiday change before announcing.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and image: https://www.stpto.org/tools-for-teachers, September 2026. Photo: https://static.wixstatic.com/media/d75592_95a80e67e70143dc81057d6504ec0dc9~mv2.jpeg. Ask what supplies teachers need next.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Sources: https://www.stpto.org/grants and https://www.stpto.org/scholarships. Scholarship award amounts depend on available funding. No current award amounts or application dates were posted in the reviewed pages.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event flyer supplied by Angellina Duran. Saturday November 7, 2026; registration 4 PM, game 5 PM; $100 buy-in; dinner and two drinks; 21+; 100 participants; Rancho Santa Teresa Club, 286 Sorrento Way, San Jose. Purchase URL https://stpto.square.site/. Square homepage was requested but catalog details were not readable.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Prices confirmed directly by Angellina Duran: beanies $20, hats $25, other gear $30–$75, unisex. All proceeds support the Saints community including teacher grants and student scholarships. Purchase link https://stpto.square.site/. Product catalog, sizes, stock and fulfillment dates could not be independently verified, so none are stated.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Facilitator slide with discussion prompts, not claims about approved actions. Invite secretary and treasurer to present actual records. Source for general volunteer role: https://www.stpto.org/. Ask attendees about their availability and skills.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Sources: https://www.stpto.org/, https://santateresahigh.esuhsd.org/. Social handles and email supplied in the approved newsletter. Ask families to share the newsletter and purchase link. Thank everyone for attending.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0bad032e6ed4c23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80d7276b1b5451f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5561170d55b49d4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73bca0aa01f49b9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30ff1b558a140bf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2b770c787e44e5f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14C56A55-9ECD-49EC-80F1-F854F231232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16AAC3F5-60EF-44D3-B13D-C33CF6828ECB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34E43DA0-0457-4F65-8BDC-8446BEEF12D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403560A8-DCE6-4D34-86DB-41204770C6B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892F1528-99A7-4D66-96AB-ABFDCFF11402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CA609B18-C739-4303-B381-A52944FF30B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FB38DB92-494D-42B1-BA5D-BC2F395E4D1D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18868A9D-73E2-45BA-91D1-648CAE196B90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CCC496EB-F975-4526-9E14-41EB63D0EA7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74690884-0128-4827-BE41-3254FEA4E1D0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f62f0c35775f497b" /><Relationship Type="http://schemas.openxmlformats.org/officeDocument/2006/relationships/slideLayout" Target="/ppt/slideLayouts/slideLayout1.xml" Id="Rcf05558306e744b1" /><Relationship Type="http://schemas.openxmlformats.org/officeDocument/2006/relationships/slideLayout" Target="/ppt/slideLayouts/slideLayout2.xml" Id="Red1ca4b74aba4e7e" /><Relationship Type="http://schemas.openxmlformats.org/officeDocument/2006/relationships/slideLayout" Target="/ppt/slideLayouts/slideLayout3.xml" Id="R6f381f57e90546b3" /><Relationship Type="http://schemas.openxmlformats.org/officeDocument/2006/relationships/slideLayout" Target="/ppt/slideLayouts/slideLayout4.xml" Id="Rf3862e3e3d234cf8" /><Relationship Type="http://schemas.openxmlformats.org/officeDocument/2006/relationships/slideLayout" Target="/ppt/slideLayouts/slideLayout5.xml" Id="R2f048c205c084345" /><Relationship Type="http://schemas.openxmlformats.org/officeDocument/2006/relationships/slideLayout" Target="/ppt/slideLayouts/slideLayout6.xml" Id="R94282086f5874f4e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cf05558306e744b1"/>
    <p:sldLayoutId xmlns:r="http://schemas.openxmlformats.org/officeDocument/2006/relationships" id="2147483650" r:id="Red1ca4b74aba4e7e"/>
    <p:sldLayoutId xmlns:r="http://schemas.openxmlformats.org/officeDocument/2006/relationships" id="2147483651" r:id="R6f381f57e90546b3"/>
    <p:sldLayoutId xmlns:r="http://schemas.openxmlformats.org/officeDocument/2006/relationships" id="2147483652" r:id="Rf3862e3e3d234cf8"/>
    <p:sldLayoutId xmlns:r="http://schemas.openxmlformats.org/officeDocument/2006/relationships" id="2147483653" r:id="R2f048c205c084345"/>
    <p:sldLayoutId xmlns:r="http://schemas.openxmlformats.org/officeDocument/2006/relationships" id="2147483654" r:id="R94282086f5874f4e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45e2d450c5743dd" /><Relationship Type="http://schemas.openxmlformats.org/officeDocument/2006/relationships/image" Target="/ppt/media/image.png" Id="Rde2ef6f966a44025" /><Relationship Type="http://schemas.openxmlformats.org/officeDocument/2006/relationships/image" Target="/ppt/media/image2.png" Id="Ra5036bba6bfd4f7a" /><Relationship Type="http://schemas.openxmlformats.org/officeDocument/2006/relationships/notesSlide" Target="/ppt/notesSlides/notesSlide1.xml" Id="Ra08cc15452e14627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d8bfc7a12334f2e" /><Relationship Type="http://schemas.openxmlformats.org/officeDocument/2006/relationships/notesSlide" Target="/ppt/notesSlides/notesSlide2.xml" Id="Rb09f8a4c485e4299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ce1e5ec050849bd" /><Relationship Type="http://schemas.openxmlformats.org/officeDocument/2006/relationships/image" Target="/ppt/media/image3.png" Id="R39de99844eca4418" /><Relationship Type="http://schemas.openxmlformats.org/officeDocument/2006/relationships/notesSlide" Target="/ppt/notesSlides/notesSlide3.xml" Id="Rc6d6c45d157e43d0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52cd91865d84b17" /><Relationship Type="http://schemas.openxmlformats.org/officeDocument/2006/relationships/image" Target="/ppt/media/image4.png" Id="Ra6eb475a9b154223" /><Relationship Type="http://schemas.openxmlformats.org/officeDocument/2006/relationships/notesSlide" Target="/ppt/notesSlides/notesSlide4.xml" Id="R6e3d0032a7ad4297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97249c874a9428d" /><Relationship Type="http://schemas.openxmlformats.org/officeDocument/2006/relationships/image" Target="/ppt/media/image5.png" Id="R8d1b4df400274c1a" /><Relationship Type="http://schemas.openxmlformats.org/officeDocument/2006/relationships/notesSlide" Target="/ppt/notesSlides/notesSlide5.xml" Id="R7edfb0b39385448f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535b737d6634482" /><Relationship Type="http://schemas.openxmlformats.org/officeDocument/2006/relationships/image" Target="/ppt/media/image6.png" Id="R00d001ca68714690" /><Relationship Type="http://schemas.openxmlformats.org/officeDocument/2006/relationships/image" Target="/ppt/media/image.jpeg" Id="R21d833851a114c02" /><Relationship Type="http://schemas.openxmlformats.org/officeDocument/2006/relationships/notesSlide" Target="/ppt/notesSlides/notesSlide6.xml" Id="R3ebc8b97470d4af2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e09ffcc0c4847cd" /><Relationship Type="http://schemas.openxmlformats.org/officeDocument/2006/relationships/image" Target="/ppt/media/image7.png" Id="R75e6222e5fee44b6" /><Relationship Type="http://schemas.openxmlformats.org/officeDocument/2006/relationships/notesSlide" Target="/ppt/notesSlides/notesSlide7.xml" Id="Rdc30071da7a24558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8e63570675e412a" /><Relationship Type="http://schemas.openxmlformats.org/officeDocument/2006/relationships/image" Target="/ppt/media/image8.png" Id="R8a29b9f6475c49ef" /><Relationship Type="http://schemas.openxmlformats.org/officeDocument/2006/relationships/image" Target="/ppt/media/image2.jpeg" Id="R171b4a5440564de9" /><Relationship Type="http://schemas.openxmlformats.org/officeDocument/2006/relationships/notesSlide" Target="/ppt/notesSlides/notesSlide8.xml" Id="Rdc831d0605cd4294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97f47ba25844185" /><Relationship Type="http://schemas.openxmlformats.org/officeDocument/2006/relationships/image" Target="/ppt/media/image9.png" Id="Rb2e811b2e42c4faa" /><Relationship Type="http://schemas.openxmlformats.org/officeDocument/2006/relationships/notesSlide" Target="/ppt/notesSlides/notesSlide9.xml" Id="R604ce8cd4c284fc2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4710f05ec5041b3" /><Relationship Type="http://schemas.openxmlformats.org/officeDocument/2006/relationships/image" Target="/ppt/media/image10.png" Id="R584e44c2ec5d4147" /><Relationship Type="http://schemas.openxmlformats.org/officeDocument/2006/relationships/notesSlide" Target="/ppt/notesSlides/notesSlide10.xml" Id="R78a02d9b80d44285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4b616b848324bca" /><Relationship Type="http://schemas.openxmlformats.org/officeDocument/2006/relationships/image" Target="/ppt/media/image11.png" Id="Rf24f291e262643c7" /><Relationship Type="http://schemas.openxmlformats.org/officeDocument/2006/relationships/notesSlide" Target="/ppt/notesSlides/notesSlide11.xml" Id="Rc98557c805534d6d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A1F6CE3-682B-4AD1-A568-E59B17B0091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e2ef6f966a44025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107FFBA-7E1A-4F79-9CCE-E01A2A5B87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95250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150" b="1">
                <a:solidFill>
                  <a:srgbClr val="1251C4"/>
                </a:solidFill>
                <a:latin typeface="Aptos"/>
                <a:ea typeface="Aptos"/>
                <a:cs typeface="Aptos"/>
              </a:defRPr>
            </a:defPPr>
          </a:lstStyle>
          <a:p xmlns:a="http://schemas.openxmlformats.org/drawingml/2006/main">
            <a:pPr>
              <a:defRPr sz="3150" b="1">
                <a:solidFill>
                  <a:srgbClr val="1251C4"/>
                </a:solidFill>
                <a:latin typeface="Aptos"/>
                <a:ea typeface="Aptos"/>
                <a:cs typeface="Aptos"/>
              </a:defRPr>
            </a:pPr>
            <a:r>
              <a:rPr sz="3150" b="1">
                <a:solidFill>
                  <a:srgbClr val="1251C4"/>
                </a:solidFill>
                <a:latin typeface="Aptos"/>
                <a:ea typeface="Aptos"/>
                <a:cs typeface="Aptos"/>
              </a:rPr>
              <a:t>Santa Teresa High School PTO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6DBC287-F05E-4063-B82A-2D6733F65E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43650"/>
            <a:ext cx="809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0">
                <a:solidFill>
                  <a:srgbClr val="1251C4"/>
                </a:solidFill>
                <a:latin typeface="Aptos"/>
                <a:ea typeface="Aptos"/>
                <a:cs typeface="Aptos"/>
              </a:defRPr>
            </a:defPPr>
          </a:lstStyle>
          <a:p xmlns:a="http://schemas.openxmlformats.org/drawingml/2006/main">
            <a:pPr>
              <a:defRPr sz="1200" b="0">
                <a:solidFill>
                  <a:srgbClr val="1251C4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1251C4"/>
                </a:solidFill>
                <a:latin typeface="Aptos"/>
                <a:ea typeface="Aptos"/>
                <a:cs typeface="Aptos"/>
              </a:rPr>
              <a:t>SANTA TERESA PTO   OCTOBER 14, 2026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BBE4EA7-871F-47A9-A3B5-D237A81AE1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0" y="6343650"/>
            <a:ext cx="52387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0">
                <a:solidFill>
                  <a:srgbClr val="1251C4"/>
                </a:solidFill>
                <a:latin typeface="Aptos"/>
                <a:ea typeface="Aptos"/>
                <a:cs typeface="Aptos"/>
              </a:defRPr>
            </a:defPPr>
          </a:lstStyle>
          <a:p xmlns:a="http://schemas.openxmlformats.org/drawingml/2006/main">
            <a:pPr>
              <a:defRPr sz="1200" b="0">
                <a:solidFill>
                  <a:srgbClr val="1251C4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1251C4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AD349C6-AD9C-4040-8AEC-65C474C7B4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943100"/>
            <a:ext cx="8572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4500" b="1">
                <a:solidFill>
                  <a:srgbClr val="101010"/>
                </a:solidFill>
                <a:latin typeface="Aptos"/>
                <a:ea typeface="Aptos"/>
                <a:cs typeface="Aptos"/>
              </a:defRPr>
            </a:defPPr>
          </a:lstStyle>
          <a:p xmlns:a="http://schemas.openxmlformats.org/drawingml/2006/main">
            <a:pPr>
              <a:defRPr sz="4500" b="1">
                <a:solidFill>
                  <a:srgbClr val="101010"/>
                </a:solidFill>
                <a:latin typeface="Aptos"/>
                <a:ea typeface="Aptos"/>
                <a:cs typeface="Aptos"/>
              </a:defRPr>
            </a:pPr>
            <a:r>
              <a:rPr sz="4500" b="1">
                <a:solidFill>
                  <a:srgbClr val="101010"/>
                </a:solidFill>
                <a:latin typeface="Aptos"/>
                <a:ea typeface="Aptos"/>
                <a:cs typeface="Aptos"/>
              </a:rPr>
              <a:t>October PTO Meeting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2D44973-98A8-42E2-A325-8F9F48BAB7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57525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850" b="1">
                <a:solidFill>
                  <a:srgbClr val="DF650F"/>
                </a:solidFill>
                <a:latin typeface="Aptos"/>
                <a:ea typeface="Aptos"/>
                <a:cs typeface="Aptos"/>
              </a:defRPr>
            </a:defPPr>
          </a:lstStyle>
          <a:p xmlns:a="http://schemas.openxmlformats.org/drawingml/2006/main">
            <a:pPr>
              <a:defRPr sz="2850" b="1">
                <a:solidFill>
                  <a:srgbClr val="DF650F"/>
                </a:solidFill>
                <a:latin typeface="Aptos"/>
                <a:ea typeface="Aptos"/>
                <a:cs typeface="Aptos"/>
              </a:defRPr>
            </a:pPr>
            <a:r>
              <a:rPr sz="2850" b="1">
                <a:solidFill>
                  <a:srgbClr val="DF650F"/>
                </a:solidFill>
                <a:latin typeface="Aptos"/>
                <a:ea typeface="Aptos"/>
                <a:cs typeface="Aptos"/>
              </a:rPr>
              <a:t>Fall into Saints spirit!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89E0880-3F88-49F6-8530-88A79D64AD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71925"/>
            <a:ext cx="80962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0">
                <a:solidFill>
                  <a:srgbClr val="101010"/>
                </a:solidFill>
                <a:latin typeface="Aptos"/>
                <a:ea typeface="Aptos"/>
                <a:cs typeface="Aptos"/>
              </a:defRPr>
            </a:defPPr>
          </a:lstStyle>
          <a:p xmlns:a="http://schemas.openxmlformats.org/drawingml/2006/main">
            <a:pPr>
              <a:defRPr sz="2175" b="0">
                <a:solidFill>
                  <a:srgbClr val="101010"/>
                </a:solidFill>
                <a:latin typeface="Aptos"/>
                <a:ea typeface="Aptos"/>
                <a:cs typeface="Aptos"/>
              </a:defRPr>
            </a:pPr>
            <a:r>
              <a:rPr sz="2175" b="0">
                <a:solidFill>
                  <a:srgbClr val="101010"/>
                </a:solidFill>
                <a:latin typeface="Aptos"/>
                <a:ea typeface="Aptos"/>
                <a:cs typeface="Aptos"/>
              </a:rPr>
              <a:t>Wednesday, October 14, 2026</a:t>
            </a:r>
          </a:p>
          <a:p xmlns:a="http://schemas.openxmlformats.org/drawingml/2006/main">
            <a:pPr>
              <a:defRPr sz="2175" b="0">
                <a:solidFill>
                  <a:srgbClr val="101010"/>
                </a:solidFill>
                <a:latin typeface="Aptos"/>
                <a:ea typeface="Aptos"/>
                <a:cs typeface="Aptos"/>
              </a:defRPr>
            </a:pPr>
            <a:r>
              <a:rPr sz="2175" b="0">
                <a:solidFill>
                  <a:srgbClr val="101010"/>
                </a:solidFill>
                <a:latin typeface="Aptos"/>
                <a:ea typeface="Aptos"/>
                <a:cs typeface="Aptos"/>
              </a:rPr>
              <a:t>6:30 PM  /  School library + virtual</a:t>
            </a:r>
          </a:p>
        </p:txBody>
      </p:sp>
      <p:pic>
        <p:nvPic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3B884D1-FC19-4E49-9739-B7E61E3A82D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5036bba6bfd4f7a"/>
          <a:stretch xmlns:a="http://schemas.openxmlformats.org/drawingml/2006/main"/>
        </p:blipFill>
        <p:spPr>
          <a:xfrm xmlns:a="http://schemas.openxmlformats.org/drawingml/2006/main">
            <a:off x="8286750" y="1416079"/>
            <a:ext cx="2000250" cy="1835092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5997723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5ADD5A5-BE6D-42D7-87D9-08735ADE97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95250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150" b="1">
                <a:solidFill>
                  <a:srgbClr val="1251C4"/>
                </a:solidFill>
                <a:latin typeface="Aptos"/>
                <a:ea typeface="Aptos"/>
                <a:cs typeface="Aptos"/>
              </a:defRPr>
            </a:defPPr>
          </a:lstStyle>
          <a:p xmlns:a="http://schemas.openxmlformats.org/drawingml/2006/main">
            <a:pPr>
              <a:defRPr sz="3150" b="1">
                <a:solidFill>
                  <a:srgbClr val="1251C4"/>
                </a:solidFill>
                <a:latin typeface="Aptos"/>
                <a:ea typeface="Aptos"/>
                <a:cs typeface="Aptos"/>
              </a:defRPr>
            </a:pPr>
            <a:r>
              <a:rPr sz="3150" b="1">
                <a:solidFill>
                  <a:srgbClr val="1251C4"/>
                </a:solidFill>
                <a:latin typeface="Aptos"/>
                <a:ea typeface="Aptos"/>
                <a:cs typeface="Aptos"/>
              </a:rPr>
              <a:t>In loving memory of Robbie Hansen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9F649EB-A381-4F8E-88E9-96158F2057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43650"/>
            <a:ext cx="809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0">
                <a:solidFill>
                  <a:srgbClr val="1251C4"/>
                </a:solidFill>
                <a:latin typeface="Aptos"/>
                <a:ea typeface="Aptos"/>
                <a:cs typeface="Aptos"/>
              </a:defRPr>
            </a:defPPr>
          </a:lstStyle>
          <a:p xmlns:a="http://schemas.openxmlformats.org/drawingml/2006/main">
            <a:pPr>
              <a:defRPr sz="1200" b="0">
                <a:solidFill>
                  <a:srgbClr val="1251C4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1251C4"/>
                </a:solidFill>
                <a:latin typeface="Aptos"/>
                <a:ea typeface="Aptos"/>
                <a:cs typeface="Aptos"/>
              </a:rPr>
              <a:t>SANTA TERESA PTO   OCTOBER 14, 2026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6D70C6E-3345-47ED-92A8-464D10A803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0" y="6343650"/>
            <a:ext cx="52387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0">
                <a:solidFill>
                  <a:srgbClr val="1251C4"/>
                </a:solidFill>
                <a:latin typeface="Aptos"/>
                <a:ea typeface="Aptos"/>
                <a:cs typeface="Aptos"/>
              </a:defRPr>
            </a:defPPr>
          </a:lstStyle>
          <a:p xmlns:a="http://schemas.openxmlformats.org/drawingml/2006/main">
            <a:pPr>
              <a:defRPr sz="1200" b="0">
                <a:solidFill>
                  <a:srgbClr val="1251C4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1251C4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1ED48AA-FB06-4D78-93D6-DBC372355D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24025"/>
            <a:ext cx="1038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300" b="1">
                <a:solidFill>
                  <a:srgbClr val="101010"/>
                </a:solidFill>
                <a:latin typeface="Aptos"/>
                <a:ea typeface="Aptos"/>
                <a:cs typeface="Aptos"/>
              </a:defRPr>
            </a:defPPr>
          </a:lstStyle>
          <a:p xmlns:a="http://schemas.openxmlformats.org/drawingml/2006/main">
            <a:pPr>
              <a:defRPr sz="3300" b="1">
                <a:solidFill>
                  <a:srgbClr val="101010"/>
                </a:solidFill>
                <a:latin typeface="Aptos"/>
                <a:ea typeface="Aptos"/>
                <a:cs typeface="Aptos"/>
              </a:defRPr>
            </a:pPr>
            <a:r>
              <a:rPr sz="3300" b="1">
                <a:solidFill>
                  <a:srgbClr val="101010"/>
                </a:solidFill>
                <a:latin typeface="Aptos"/>
                <a:ea typeface="Aptos"/>
                <a:cs typeface="Aptos"/>
              </a:rPr>
              <a:t>Forever part of our Saints family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870A96F-BF26-4912-97D6-643ADC16C9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790825"/>
            <a:ext cx="103822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625" b="0">
                <a:solidFill>
                  <a:srgbClr val="101010"/>
                </a:solidFill>
                <a:latin typeface="Aptos"/>
                <a:ea typeface="Aptos"/>
                <a:cs typeface="Aptos"/>
              </a:defRPr>
            </a:defPPr>
          </a:lstStyle>
          <a:p xmlns:a="http://schemas.openxmlformats.org/drawingml/2006/main">
            <a:pPr>
              <a:defRPr sz="2625" b="0">
                <a:solidFill>
                  <a:srgbClr val="101010"/>
                </a:solidFill>
                <a:latin typeface="Aptos"/>
                <a:ea typeface="Aptos"/>
                <a:cs typeface="Aptos"/>
              </a:defRPr>
            </a:pPr>
            <a:r>
              <a:rPr sz="2625" b="0">
                <a:solidFill>
                  <a:srgbClr val="101010"/>
                </a:solidFill>
                <a:latin typeface="Aptos"/>
                <a:ea typeface="Aptos"/>
                <a:cs typeface="Aptos"/>
              </a:rPr>
              <a:t>Our hearts are with Robbie’s family, friends,</a:t>
            </a:r>
          </a:p>
          <a:p xmlns:a="http://schemas.openxmlformats.org/drawingml/2006/main">
            <a:pPr>
              <a:defRPr sz="2625" b="0">
                <a:solidFill>
                  <a:srgbClr val="101010"/>
                </a:solidFill>
                <a:latin typeface="Aptos"/>
                <a:ea typeface="Aptos"/>
                <a:cs typeface="Aptos"/>
              </a:defRPr>
            </a:pPr>
            <a:r>
              <a:rPr sz="2625" b="0">
                <a:solidFill>
                  <a:srgbClr val="101010"/>
                </a:solidFill>
                <a:latin typeface="Aptos"/>
                <a:ea typeface="Aptos"/>
                <a:cs typeface="Aptos"/>
              </a:rPr>
              <a:t>classmates and all who loved him.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BF5E25F-D180-4839-8C5E-129F2E8CF5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48125"/>
            <a:ext cx="103822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250" b="0">
                <a:solidFill>
                  <a:srgbClr val="101010"/>
                </a:solidFill>
                <a:latin typeface="Aptos"/>
                <a:ea typeface="Aptos"/>
                <a:cs typeface="Aptos"/>
              </a:defRPr>
            </a:defPPr>
          </a:lstStyle>
          <a:p xmlns:a="http://schemas.openxmlformats.org/drawingml/2006/main">
            <a:pPr>
              <a:defRPr sz="2250" b="0">
                <a:solidFill>
                  <a:srgbClr val="101010"/>
                </a:solidFill>
                <a:latin typeface="Aptos"/>
                <a:ea typeface="Aptos"/>
                <a:cs typeface="Aptos"/>
              </a:defRPr>
            </a:pPr>
            <a:r>
              <a:rPr sz="2250" b="0">
                <a:solidFill>
                  <a:srgbClr val="101010"/>
                </a:solidFill>
                <a:latin typeface="Aptos"/>
                <a:ea typeface="Aptos"/>
                <a:cs typeface="Aptos"/>
              </a:rPr>
              <a:t>We send our deepest condolences and thank our</a:t>
            </a:r>
          </a:p>
          <a:p xmlns:a="http://schemas.openxmlformats.org/drawingml/2006/main">
            <a:pPr>
              <a:defRPr sz="2250" b="0">
                <a:solidFill>
                  <a:srgbClr val="101010"/>
                </a:solidFill>
                <a:latin typeface="Aptos"/>
                <a:ea typeface="Aptos"/>
                <a:cs typeface="Aptos"/>
              </a:defRPr>
            </a:pPr>
            <a:r>
              <a:rPr sz="2250" b="0">
                <a:solidFill>
                  <a:srgbClr val="101010"/>
                </a:solidFill>
                <a:latin typeface="Aptos"/>
                <a:ea typeface="Aptos"/>
                <a:cs typeface="Aptos"/>
              </a:rPr>
              <a:t>school and community for surrounding his family</a:t>
            </a:r>
          </a:p>
          <a:p xmlns:a="http://schemas.openxmlformats.org/drawingml/2006/main">
            <a:pPr>
              <a:defRPr sz="2250" b="0">
                <a:solidFill>
                  <a:srgbClr val="101010"/>
                </a:solidFill>
                <a:latin typeface="Aptos"/>
                <a:ea typeface="Aptos"/>
                <a:cs typeface="Aptos"/>
              </a:defRPr>
            </a:pPr>
            <a:r>
              <a:rPr sz="2250" b="0">
                <a:solidFill>
                  <a:srgbClr val="101010"/>
                </a:solidFill>
                <a:latin typeface="Aptos"/>
                <a:ea typeface="Aptos"/>
                <a:cs typeface="Aptos"/>
              </a:rPr>
              <a:t>with love and support.</a:t>
            </a:r>
          </a:p>
        </p:txBody>
      </p:sp>
    </p:spTree>
    <p:extLst>
      <p:ext uri="{BB962C8B-B14F-4D97-AF65-F5344CB8AC3E}">
        <p14:creationId xmlns:p14="http://schemas.microsoft.com/office/powerpoint/2010/main" val="1650162559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C41C7E0-C1BD-458D-8458-339A36960C8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9de99844eca4418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446F328-67E5-4F89-9094-EF31B4E368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95250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150" b="1">
                <a:solidFill>
                  <a:srgbClr val="1251C4"/>
                </a:solidFill>
                <a:latin typeface="Aptos"/>
                <a:ea typeface="Aptos"/>
                <a:cs typeface="Aptos"/>
              </a:defRPr>
            </a:defPPr>
          </a:lstStyle>
          <a:p xmlns:a="http://schemas.openxmlformats.org/drawingml/2006/main">
            <a:pPr>
              <a:defRPr sz="3150" b="1">
                <a:solidFill>
                  <a:srgbClr val="1251C4"/>
                </a:solidFill>
                <a:latin typeface="Aptos"/>
                <a:ea typeface="Aptos"/>
                <a:cs typeface="Aptos"/>
              </a:defRPr>
            </a:pPr>
            <a:r>
              <a:rPr sz="3150" b="1">
                <a:solidFill>
                  <a:srgbClr val="1251C4"/>
                </a:solidFill>
                <a:latin typeface="Aptos"/>
                <a:ea typeface="Aptos"/>
                <a:cs typeface="Aptos"/>
              </a:rPr>
              <a:t>Tonight’s conversation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A8419FE-0B3A-4BE2-98ED-C5F027A211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43650"/>
            <a:ext cx="809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0">
                <a:solidFill>
                  <a:srgbClr val="1251C4"/>
                </a:solidFill>
                <a:latin typeface="Aptos"/>
                <a:ea typeface="Aptos"/>
                <a:cs typeface="Aptos"/>
              </a:defRPr>
            </a:defPPr>
          </a:lstStyle>
          <a:p xmlns:a="http://schemas.openxmlformats.org/drawingml/2006/main">
            <a:pPr>
              <a:defRPr sz="1200" b="0">
                <a:solidFill>
                  <a:srgbClr val="1251C4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1251C4"/>
                </a:solidFill>
                <a:latin typeface="Aptos"/>
                <a:ea typeface="Aptos"/>
                <a:cs typeface="Aptos"/>
              </a:rPr>
              <a:t>SANTA TERESA PTO   OCTOBER 14, 2026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1CD793E-1A01-420A-BD3D-AF044160D6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0" y="6343650"/>
            <a:ext cx="52387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0">
                <a:solidFill>
                  <a:srgbClr val="1251C4"/>
                </a:solidFill>
                <a:latin typeface="Aptos"/>
                <a:ea typeface="Aptos"/>
                <a:cs typeface="Aptos"/>
              </a:defRPr>
            </a:defPPr>
          </a:lstStyle>
          <a:p xmlns:a="http://schemas.openxmlformats.org/drawingml/2006/main">
            <a:pPr>
              <a:defRPr sz="1200" b="0">
                <a:solidFill>
                  <a:srgbClr val="1251C4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1251C4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8236DEC-BC75-4F60-B419-C57A0DAABA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71650"/>
            <a:ext cx="91440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400" b="0">
                <a:solidFill>
                  <a:srgbClr val="101010"/>
                </a:solidFill>
                <a:latin typeface="Aptos"/>
                <a:ea typeface="Aptos"/>
                <a:cs typeface="Aptos"/>
              </a:defRPr>
            </a:defPPr>
          </a:lstStyle>
          <a:p xmlns:a="http://schemas.openxmlformats.org/drawingml/2006/main">
            <a:pPr>
              <a:defRPr sz="2400" b="0">
                <a:solidFill>
                  <a:srgbClr val="101010"/>
                </a:solidFill>
                <a:latin typeface="Aptos"/>
                <a:ea typeface="Aptos"/>
                <a:cs typeface="Aptos"/>
              </a:defRPr>
            </a:pPr>
            <a:r>
              <a:rPr sz="2400" b="0">
                <a:solidFill>
                  <a:srgbClr val="101010"/>
                </a:solidFill>
                <a:latin typeface="Aptos"/>
                <a:ea typeface="Aptos"/>
                <a:cs typeface="Aptos"/>
              </a:rPr>
              <a:t>School updates and upcoming meetings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DF2088A-392C-4CC9-8B1B-9F1CBF18F5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76525"/>
            <a:ext cx="91440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400" b="0">
                <a:solidFill>
                  <a:srgbClr val="101010"/>
                </a:solidFill>
                <a:latin typeface="Aptos"/>
                <a:ea typeface="Aptos"/>
                <a:cs typeface="Aptos"/>
              </a:defRPr>
            </a:defPPr>
          </a:lstStyle>
          <a:p xmlns:a="http://schemas.openxmlformats.org/drawingml/2006/main">
            <a:pPr>
              <a:defRPr sz="2400" b="0">
                <a:solidFill>
                  <a:srgbClr val="101010"/>
                </a:solidFill>
                <a:latin typeface="Aptos"/>
                <a:ea typeface="Aptos"/>
                <a:cs typeface="Aptos"/>
              </a:defRPr>
            </a:pPr>
            <a:r>
              <a:rPr sz="2400" b="0">
                <a:solidFill>
                  <a:srgbClr val="101010"/>
                </a:solidFill>
                <a:latin typeface="Aptos"/>
                <a:ea typeface="Aptos"/>
                <a:cs typeface="Aptos"/>
              </a:rPr>
              <a:t>PTO programs and community support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AFC59B7-DC35-4F4C-819E-453F6EDE82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581400"/>
            <a:ext cx="91440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400" b="0">
                <a:solidFill>
                  <a:srgbClr val="101010"/>
                </a:solidFill>
                <a:latin typeface="Aptos"/>
                <a:ea typeface="Aptos"/>
                <a:cs typeface="Aptos"/>
              </a:defRPr>
            </a:defPPr>
          </a:lstStyle>
          <a:p xmlns:a="http://schemas.openxmlformats.org/drawingml/2006/main">
            <a:pPr>
              <a:defRPr sz="2400" b="0">
                <a:solidFill>
                  <a:srgbClr val="101010"/>
                </a:solidFill>
                <a:latin typeface="Aptos"/>
                <a:ea typeface="Aptos"/>
                <a:cs typeface="Aptos"/>
              </a:defRPr>
            </a:pPr>
            <a:r>
              <a:rPr sz="2400" b="0">
                <a:solidFill>
                  <a:srgbClr val="101010"/>
                </a:solidFill>
                <a:latin typeface="Aptos"/>
                <a:ea typeface="Aptos"/>
                <a:cs typeface="Aptos"/>
              </a:rPr>
              <a:t>Texas Hold’em fundraiser and merchandise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03BBB64-3EB3-424E-A683-01F8251700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486275"/>
            <a:ext cx="91440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400" b="0">
                <a:solidFill>
                  <a:srgbClr val="101010"/>
                </a:solidFill>
                <a:latin typeface="Aptos"/>
                <a:ea typeface="Aptos"/>
                <a:cs typeface="Aptos"/>
              </a:defRPr>
            </a:defPPr>
          </a:lstStyle>
          <a:p xmlns:a="http://schemas.openxmlformats.org/drawingml/2006/main">
            <a:pPr>
              <a:defRPr sz="2400" b="0">
                <a:solidFill>
                  <a:srgbClr val="101010"/>
                </a:solidFill>
                <a:latin typeface="Aptos"/>
                <a:ea typeface="Aptos"/>
                <a:cs typeface="Aptos"/>
              </a:defRPr>
            </a:pPr>
            <a:r>
              <a:rPr sz="2400" b="0">
                <a:solidFill>
                  <a:srgbClr val="101010"/>
                </a:solidFill>
                <a:latin typeface="Aptos"/>
                <a:ea typeface="Aptos"/>
                <a:cs typeface="Aptos"/>
              </a:rPr>
              <a:t>Volunteer needs, officer reports and questions</a:t>
            </a:r>
          </a:p>
        </p:txBody>
      </p:sp>
    </p:spTree>
    <p:extLst>
      <p:ext uri="{BB962C8B-B14F-4D97-AF65-F5344CB8AC3E}">
        <p14:creationId xmlns:p14="http://schemas.microsoft.com/office/powerpoint/2010/main" val="1148568259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C4657AF-3962-4462-959D-2A2FC0B0ED1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6eb475a9b154223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AB85697-6C54-495D-A7A0-CC96311DA3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95250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150" b="1">
                <a:solidFill>
                  <a:srgbClr val="1251C4"/>
                </a:solidFill>
                <a:latin typeface="Aptos"/>
                <a:ea typeface="Aptos"/>
                <a:cs typeface="Aptos"/>
              </a:defRPr>
            </a:defPPr>
          </a:lstStyle>
          <a:p xmlns:a="http://schemas.openxmlformats.org/drawingml/2006/main">
            <a:pPr>
              <a:defRPr sz="3150" b="1">
                <a:solidFill>
                  <a:srgbClr val="1251C4"/>
                </a:solidFill>
                <a:latin typeface="Aptos"/>
                <a:ea typeface="Aptos"/>
                <a:cs typeface="Aptos"/>
              </a:defRPr>
            </a:pPr>
            <a:r>
              <a:rPr sz="3150" b="1">
                <a:solidFill>
                  <a:srgbClr val="1251C4"/>
                </a:solidFill>
                <a:latin typeface="Aptos"/>
                <a:ea typeface="Aptos"/>
                <a:cs typeface="Aptos"/>
              </a:rPr>
              <a:t>School reminders for families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1CCC37D-B8F4-49F4-973B-F5496D4A48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43650"/>
            <a:ext cx="809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0">
                <a:solidFill>
                  <a:srgbClr val="1251C4"/>
                </a:solidFill>
                <a:latin typeface="Aptos"/>
                <a:ea typeface="Aptos"/>
                <a:cs typeface="Aptos"/>
              </a:defRPr>
            </a:defPPr>
          </a:lstStyle>
          <a:p xmlns:a="http://schemas.openxmlformats.org/drawingml/2006/main">
            <a:pPr>
              <a:defRPr sz="1200" b="0">
                <a:solidFill>
                  <a:srgbClr val="1251C4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1251C4"/>
                </a:solidFill>
                <a:latin typeface="Aptos"/>
                <a:ea typeface="Aptos"/>
                <a:cs typeface="Aptos"/>
              </a:rPr>
              <a:t>SANTA TERESA PTO   OCTOBER 14, 2026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923B1A5-38AA-4BAF-AD0F-F254E25F07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0" y="6343650"/>
            <a:ext cx="52387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0">
                <a:solidFill>
                  <a:srgbClr val="1251C4"/>
                </a:solidFill>
                <a:latin typeface="Aptos"/>
                <a:ea typeface="Aptos"/>
                <a:cs typeface="Aptos"/>
              </a:defRPr>
            </a:defPPr>
          </a:lstStyle>
          <a:p xmlns:a="http://schemas.openxmlformats.org/drawingml/2006/main">
            <a:pPr>
              <a:defRPr sz="1200" b="0">
                <a:solidFill>
                  <a:srgbClr val="1251C4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1251C4"/>
                </a:solidFill>
                <a:latin typeface="Aptos"/>
                <a:ea typeface="Aptos"/>
                <a:cs typeface="Aptos"/>
              </a:rPr>
              <a:t>04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227FE79-22FF-4FF8-A0C9-DBEC02EB7D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19250"/>
            <a:ext cx="9048750" cy="771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325" b="0">
                <a:solidFill>
                  <a:srgbClr val="101010"/>
                </a:solidFill>
                <a:latin typeface="Aptos"/>
                <a:ea typeface="Aptos"/>
                <a:cs typeface="Aptos"/>
              </a:defRPr>
            </a:defPPr>
          </a:lstStyle>
          <a:p xmlns:a="http://schemas.openxmlformats.org/drawingml/2006/main">
            <a:pPr>
              <a:defRPr sz="2325" b="0">
                <a:solidFill>
                  <a:srgbClr val="101010"/>
                </a:solidFill>
                <a:latin typeface="Aptos"/>
                <a:ea typeface="Aptos"/>
                <a:cs typeface="Aptos"/>
              </a:defRPr>
            </a:pPr>
            <a:r>
              <a:rPr sz="2325" b="0">
                <a:solidFill>
                  <a:srgbClr val="101010"/>
                </a:solidFill>
                <a:latin typeface="Aptos"/>
                <a:ea typeface="Aptos"/>
                <a:cs typeface="Aptos"/>
              </a:rPr>
              <a:t>October 30: AP exam priority deadline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1AECF6F-A66F-41CD-8430-9A6299F4A3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486025"/>
            <a:ext cx="9048750" cy="771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325" b="0">
                <a:solidFill>
                  <a:srgbClr val="101010"/>
                </a:solidFill>
                <a:latin typeface="Aptos"/>
                <a:ea typeface="Aptos"/>
                <a:cs typeface="Aptos"/>
              </a:defRPr>
            </a:defPPr>
          </a:lstStyle>
          <a:p xmlns:a="http://schemas.openxmlformats.org/drawingml/2006/main">
            <a:pPr>
              <a:defRPr sz="2325" b="0">
                <a:solidFill>
                  <a:srgbClr val="101010"/>
                </a:solidFill>
                <a:latin typeface="Aptos"/>
                <a:ea typeface="Aptos"/>
                <a:cs typeface="Aptos"/>
              </a:defRPr>
            </a:pPr>
            <a:r>
              <a:rPr sz="2325" b="0">
                <a:solidFill>
                  <a:srgbClr val="101010"/>
                </a:solidFill>
                <a:latin typeface="Aptos"/>
                <a:ea typeface="Aptos"/>
                <a:cs typeface="Aptos"/>
              </a:rPr>
              <a:t>October 30: Panorama family survey closes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5A33B68-243D-45A0-A234-094BA340B0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52800"/>
            <a:ext cx="9048750" cy="771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325" b="0">
                <a:solidFill>
                  <a:srgbClr val="101010"/>
                </a:solidFill>
                <a:latin typeface="Aptos"/>
                <a:ea typeface="Aptos"/>
                <a:cs typeface="Aptos"/>
              </a:defRPr>
            </a:defPPr>
          </a:lstStyle>
          <a:p xmlns:a="http://schemas.openxmlformats.org/drawingml/2006/main">
            <a:pPr>
              <a:defRPr sz="2325" b="0">
                <a:solidFill>
                  <a:srgbClr val="101010"/>
                </a:solidFill>
                <a:latin typeface="Aptos"/>
                <a:ea typeface="Aptos"/>
                <a:cs typeface="Aptos"/>
              </a:defRPr>
            </a:pPr>
            <a:r>
              <a:rPr sz="2325" b="0">
                <a:solidFill>
                  <a:srgbClr val="101010"/>
                </a:solidFill>
                <a:latin typeface="Aptos"/>
                <a:ea typeface="Aptos"/>
                <a:cs typeface="Aptos"/>
              </a:rPr>
              <a:t>UPP form: helps secure school funding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2DFEE85-B3FC-4869-8AC0-18BD8BD7C3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19575"/>
            <a:ext cx="9048750" cy="771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325" b="0">
                <a:solidFill>
                  <a:srgbClr val="101010"/>
                </a:solidFill>
                <a:latin typeface="Aptos"/>
                <a:ea typeface="Aptos"/>
                <a:cs typeface="Aptos"/>
              </a:defRPr>
            </a:defPPr>
          </a:lstStyle>
          <a:p xmlns:a="http://schemas.openxmlformats.org/drawingml/2006/main">
            <a:pPr>
              <a:defRPr sz="2325" b="0">
                <a:solidFill>
                  <a:srgbClr val="101010"/>
                </a:solidFill>
                <a:latin typeface="Aptos"/>
                <a:ea typeface="Aptos"/>
                <a:cs typeface="Aptos"/>
              </a:defRPr>
            </a:pPr>
            <a:r>
              <a:rPr sz="2325" b="0">
                <a:solidFill>
                  <a:srgbClr val="101010"/>
                </a:solidFill>
                <a:latin typeface="Aptos"/>
                <a:ea typeface="Aptos"/>
                <a:cs typeface="Aptos"/>
              </a:rPr>
              <a:t>Juniors: free SAT on March 3, 2027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74B3149-F249-4750-8D9C-21C8B74C07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29225"/>
            <a:ext cx="9334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1">
                <a:solidFill>
                  <a:srgbClr val="DF650F"/>
                </a:solidFill>
                <a:latin typeface="Aptos"/>
                <a:ea typeface="Aptos"/>
                <a:cs typeface="Aptos"/>
              </a:defRPr>
            </a:defPPr>
          </a:lstStyle>
          <a:p xmlns:a="http://schemas.openxmlformats.org/drawingml/2006/main">
            <a:pPr>
              <a:defRPr sz="1875" b="1">
                <a:solidFill>
                  <a:srgbClr val="DF650F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DF650F"/>
                </a:solidFill>
                <a:latin typeface="Aptos"/>
                <a:ea typeface="Aptos"/>
                <a:cs typeface="Aptos"/>
              </a:rPr>
              <a:t>SAT registration deadline: January 11, 2027</a:t>
            </a:r>
          </a:p>
        </p:txBody>
      </p:sp>
    </p:spTree>
    <p:extLst>
      <p:ext uri="{BB962C8B-B14F-4D97-AF65-F5344CB8AC3E}">
        <p14:creationId xmlns:p14="http://schemas.microsoft.com/office/powerpoint/2010/main" val="2108545718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18CFABA-8146-4DBF-8B3D-A5CEB2A00A9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d1b4df400274c1a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B50C518-2313-4F55-B55E-A3C61C27C0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95250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150" b="1">
                <a:solidFill>
                  <a:srgbClr val="1251C4"/>
                </a:solidFill>
                <a:latin typeface="Aptos"/>
                <a:ea typeface="Aptos"/>
                <a:cs typeface="Aptos"/>
              </a:defRPr>
            </a:defPPr>
          </a:lstStyle>
          <a:p xmlns:a="http://schemas.openxmlformats.org/drawingml/2006/main">
            <a:pPr>
              <a:defRPr sz="3150" b="1">
                <a:solidFill>
                  <a:srgbClr val="1251C4"/>
                </a:solidFill>
                <a:latin typeface="Aptos"/>
                <a:ea typeface="Aptos"/>
                <a:cs typeface="Aptos"/>
              </a:defRPr>
            </a:pPr>
            <a:r>
              <a:rPr sz="3150" b="1">
                <a:solidFill>
                  <a:srgbClr val="1251C4"/>
                </a:solidFill>
                <a:latin typeface="Aptos"/>
                <a:ea typeface="Aptos"/>
                <a:cs typeface="Aptos"/>
              </a:rPr>
              <a:t>October community meetings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D932595-9EAC-4179-A49A-4FA03EC502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43650"/>
            <a:ext cx="809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0">
                <a:solidFill>
                  <a:srgbClr val="1251C4"/>
                </a:solidFill>
                <a:latin typeface="Aptos"/>
                <a:ea typeface="Aptos"/>
                <a:cs typeface="Aptos"/>
              </a:defRPr>
            </a:defPPr>
          </a:lstStyle>
          <a:p xmlns:a="http://schemas.openxmlformats.org/drawingml/2006/main">
            <a:pPr>
              <a:defRPr sz="1200" b="0">
                <a:solidFill>
                  <a:srgbClr val="1251C4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1251C4"/>
                </a:solidFill>
                <a:latin typeface="Aptos"/>
                <a:ea typeface="Aptos"/>
                <a:cs typeface="Aptos"/>
              </a:rPr>
              <a:t>SANTA TERESA PTO   OCTOBER 14, 2026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8E809D2-A196-445B-9914-45B07E48AE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0" y="6343650"/>
            <a:ext cx="52387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0">
                <a:solidFill>
                  <a:srgbClr val="1251C4"/>
                </a:solidFill>
                <a:latin typeface="Aptos"/>
                <a:ea typeface="Aptos"/>
                <a:cs typeface="Aptos"/>
              </a:defRPr>
            </a:defPPr>
          </a:lstStyle>
          <a:p xmlns:a="http://schemas.openxmlformats.org/drawingml/2006/main">
            <a:pPr>
              <a:defRPr sz="1200" b="0">
                <a:solidFill>
                  <a:srgbClr val="1251C4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1251C4"/>
                </a:solidFill>
                <a:latin typeface="Aptos"/>
                <a:ea typeface="Aptos"/>
                <a:cs typeface="Aptos"/>
              </a:rPr>
              <a:t>05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C887FD8-4C6F-4D25-A0EA-093A744525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47825"/>
            <a:ext cx="1619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950" b="1">
                <a:solidFill>
                  <a:srgbClr val="DF650F"/>
                </a:solidFill>
                <a:latin typeface="Aptos"/>
                <a:ea typeface="Aptos"/>
                <a:cs typeface="Aptos"/>
              </a:defRPr>
            </a:defPPr>
          </a:lstStyle>
          <a:p xmlns:a="http://schemas.openxmlformats.org/drawingml/2006/main">
            <a:pPr>
              <a:defRPr sz="1950" b="1">
                <a:solidFill>
                  <a:srgbClr val="DF650F"/>
                </a:solidFill>
                <a:latin typeface="Aptos"/>
                <a:ea typeface="Aptos"/>
                <a:cs typeface="Aptos"/>
              </a:defRPr>
            </a:pPr>
            <a:r>
              <a:rPr sz="1950" b="1">
                <a:solidFill>
                  <a:srgbClr val="DF650F"/>
                </a:solidFill>
                <a:latin typeface="Aptos"/>
                <a:ea typeface="Aptos"/>
                <a:cs typeface="Aptos"/>
              </a:rPr>
              <a:t>OCT 13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F6BDFE2-E618-4A5E-8922-2C8838B0F0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38375" y="1647825"/>
            <a:ext cx="7239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1">
                <a:solidFill>
                  <a:srgbClr val="101010"/>
                </a:solidFill>
                <a:latin typeface="Aptos"/>
                <a:ea typeface="Aptos"/>
                <a:cs typeface="Aptos"/>
              </a:defRPr>
            </a:defPPr>
          </a:lstStyle>
          <a:p xmlns:a="http://schemas.openxmlformats.org/drawingml/2006/main">
            <a:pPr>
              <a:defRPr sz="2100" b="1">
                <a:solidFill>
                  <a:srgbClr val="101010"/>
                </a:solidFill>
                <a:latin typeface="Aptos"/>
                <a:ea typeface="Aptos"/>
                <a:cs typeface="Aptos"/>
              </a:defRPr>
            </a:pPr>
            <a:r>
              <a:rPr sz="2100" b="1">
                <a:solidFill>
                  <a:srgbClr val="101010"/>
                </a:solidFill>
                <a:latin typeface="Aptos"/>
                <a:ea typeface="Aptos"/>
                <a:cs typeface="Aptos"/>
              </a:rPr>
              <a:t>STMAA Band Boosters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C45311D-5545-4C80-831E-F4684791F5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38375" y="2000250"/>
            <a:ext cx="7239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650" b="0">
                <a:solidFill>
                  <a:srgbClr val="101010"/>
                </a:solidFill>
                <a:latin typeface="Aptos"/>
                <a:ea typeface="Aptos"/>
                <a:cs typeface="Aptos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01010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101010"/>
                </a:solidFill>
                <a:latin typeface="Aptos"/>
                <a:ea typeface="Aptos"/>
                <a:cs typeface="Aptos"/>
              </a:rPr>
              <a:t>7:00 PM, Band Room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D8E79AD-FDE2-4B49-9B3C-C1E96164DA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438400"/>
            <a:ext cx="1619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950" b="1">
                <a:solidFill>
                  <a:srgbClr val="DF650F"/>
                </a:solidFill>
                <a:latin typeface="Aptos"/>
                <a:ea typeface="Aptos"/>
                <a:cs typeface="Aptos"/>
              </a:defRPr>
            </a:defPPr>
          </a:lstStyle>
          <a:p xmlns:a="http://schemas.openxmlformats.org/drawingml/2006/main">
            <a:pPr>
              <a:defRPr sz="1950" b="1">
                <a:solidFill>
                  <a:srgbClr val="DF650F"/>
                </a:solidFill>
                <a:latin typeface="Aptos"/>
                <a:ea typeface="Aptos"/>
                <a:cs typeface="Aptos"/>
              </a:defRPr>
            </a:pPr>
            <a:r>
              <a:rPr sz="1950" b="1">
                <a:solidFill>
                  <a:srgbClr val="DF650F"/>
                </a:solidFill>
                <a:latin typeface="Aptos"/>
                <a:ea typeface="Aptos"/>
                <a:cs typeface="Aptos"/>
              </a:rPr>
              <a:t>OCT 14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B466B11-0B04-41F4-B219-F72E202A81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38375" y="2438400"/>
            <a:ext cx="7239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1">
                <a:solidFill>
                  <a:srgbClr val="101010"/>
                </a:solidFill>
                <a:latin typeface="Aptos"/>
                <a:ea typeface="Aptos"/>
                <a:cs typeface="Aptos"/>
              </a:defRPr>
            </a:defPPr>
          </a:lstStyle>
          <a:p xmlns:a="http://schemas.openxmlformats.org/drawingml/2006/main">
            <a:pPr>
              <a:defRPr sz="2100" b="1">
                <a:solidFill>
                  <a:srgbClr val="101010"/>
                </a:solidFill>
                <a:latin typeface="Aptos"/>
                <a:ea typeface="Aptos"/>
                <a:cs typeface="Aptos"/>
              </a:defRPr>
            </a:pPr>
            <a:r>
              <a:rPr sz="2100" b="1">
                <a:solidFill>
                  <a:srgbClr val="101010"/>
                </a:solidFill>
                <a:latin typeface="Aptos"/>
                <a:ea typeface="Aptos"/>
                <a:cs typeface="Aptos"/>
              </a:rPr>
              <a:t>PTO Meeting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8C92D4B-FA17-4ACE-8037-B3AAC8D705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38375" y="2790825"/>
            <a:ext cx="7239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650" b="0">
                <a:solidFill>
                  <a:srgbClr val="101010"/>
                </a:solidFill>
                <a:latin typeface="Aptos"/>
                <a:ea typeface="Aptos"/>
                <a:cs typeface="Aptos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01010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101010"/>
                </a:solidFill>
                <a:latin typeface="Aptos"/>
                <a:ea typeface="Aptos"/>
                <a:cs typeface="Aptos"/>
              </a:rPr>
              <a:t>6:30 PM, Library + virtual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798B9B4-7DA3-4F55-944C-67581FB69D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28975"/>
            <a:ext cx="1619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950" b="1">
                <a:solidFill>
                  <a:srgbClr val="DF650F"/>
                </a:solidFill>
                <a:latin typeface="Aptos"/>
                <a:ea typeface="Aptos"/>
                <a:cs typeface="Aptos"/>
              </a:defRPr>
            </a:defPPr>
          </a:lstStyle>
          <a:p xmlns:a="http://schemas.openxmlformats.org/drawingml/2006/main">
            <a:pPr>
              <a:defRPr sz="1950" b="1">
                <a:solidFill>
                  <a:srgbClr val="DF650F"/>
                </a:solidFill>
                <a:latin typeface="Aptos"/>
                <a:ea typeface="Aptos"/>
                <a:cs typeface="Aptos"/>
              </a:defRPr>
            </a:pPr>
            <a:r>
              <a:rPr sz="1950" b="1">
                <a:solidFill>
                  <a:srgbClr val="DF650F"/>
                </a:solidFill>
                <a:latin typeface="Aptos"/>
                <a:ea typeface="Aptos"/>
                <a:cs typeface="Aptos"/>
              </a:rPr>
              <a:t>OCT 19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2AA9BB7-11DB-4E49-8960-1DE18221A5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38375" y="3228975"/>
            <a:ext cx="7239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1">
                <a:solidFill>
                  <a:srgbClr val="101010"/>
                </a:solidFill>
                <a:latin typeface="Aptos"/>
                <a:ea typeface="Aptos"/>
                <a:cs typeface="Aptos"/>
              </a:defRPr>
            </a:defPPr>
          </a:lstStyle>
          <a:p xmlns:a="http://schemas.openxmlformats.org/drawingml/2006/main">
            <a:pPr>
              <a:defRPr sz="2100" b="1">
                <a:solidFill>
                  <a:srgbClr val="101010"/>
                </a:solidFill>
                <a:latin typeface="Aptos"/>
                <a:ea typeface="Aptos"/>
                <a:cs typeface="Aptos"/>
              </a:defRPr>
            </a:pPr>
            <a:r>
              <a:rPr sz="2100" b="1">
                <a:solidFill>
                  <a:srgbClr val="101010"/>
                </a:solidFill>
                <a:latin typeface="Aptos"/>
                <a:ea typeface="Aptos"/>
                <a:cs typeface="Aptos"/>
              </a:rPr>
              <a:t>School Site Council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B02B611-9CA5-4CC6-9B09-BC497164F8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38375" y="3581400"/>
            <a:ext cx="7239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650" b="0">
                <a:solidFill>
                  <a:srgbClr val="101010"/>
                </a:solidFill>
                <a:latin typeface="Aptos"/>
                <a:ea typeface="Aptos"/>
                <a:cs typeface="Aptos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01010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101010"/>
                </a:solidFill>
                <a:latin typeface="Aptos"/>
                <a:ea typeface="Aptos"/>
                <a:cs typeface="Aptos"/>
              </a:rPr>
              <a:t>3:45 PM, Library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369D020-917C-4FA9-97E2-9CF3DEC0CB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19550"/>
            <a:ext cx="1619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950" b="1">
                <a:solidFill>
                  <a:srgbClr val="DF650F"/>
                </a:solidFill>
                <a:latin typeface="Aptos"/>
                <a:ea typeface="Aptos"/>
                <a:cs typeface="Aptos"/>
              </a:defRPr>
            </a:defPPr>
          </a:lstStyle>
          <a:p xmlns:a="http://schemas.openxmlformats.org/drawingml/2006/main">
            <a:pPr>
              <a:defRPr sz="1950" b="1">
                <a:solidFill>
                  <a:srgbClr val="DF650F"/>
                </a:solidFill>
                <a:latin typeface="Aptos"/>
                <a:ea typeface="Aptos"/>
                <a:cs typeface="Aptos"/>
              </a:defRPr>
            </a:pPr>
            <a:r>
              <a:rPr sz="1950" b="1">
                <a:solidFill>
                  <a:srgbClr val="DF650F"/>
                </a:solidFill>
                <a:latin typeface="Aptos"/>
                <a:ea typeface="Aptos"/>
                <a:cs typeface="Aptos"/>
              </a:rPr>
              <a:t>OCT 21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1E93A83-7627-4E11-9241-EF1CEE400F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38375" y="4019550"/>
            <a:ext cx="7239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1">
                <a:solidFill>
                  <a:srgbClr val="101010"/>
                </a:solidFill>
                <a:latin typeface="Aptos"/>
                <a:ea typeface="Aptos"/>
                <a:cs typeface="Aptos"/>
              </a:defRPr>
            </a:defPPr>
          </a:lstStyle>
          <a:p xmlns:a="http://schemas.openxmlformats.org/drawingml/2006/main">
            <a:pPr>
              <a:defRPr sz="2100" b="1">
                <a:solidFill>
                  <a:srgbClr val="101010"/>
                </a:solidFill>
                <a:latin typeface="Aptos"/>
                <a:ea typeface="Aptos"/>
                <a:cs typeface="Aptos"/>
              </a:defRPr>
            </a:pPr>
            <a:r>
              <a:rPr sz="2100" b="1">
                <a:solidFill>
                  <a:srgbClr val="101010"/>
                </a:solidFill>
                <a:latin typeface="Aptos"/>
                <a:ea typeface="Aptos"/>
                <a:cs typeface="Aptos"/>
              </a:rPr>
              <a:t>Latino Parent Coalition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E13496C-15E6-43E4-AA4E-F0C1A3571C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38375" y="4371975"/>
            <a:ext cx="7239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650" b="0">
                <a:solidFill>
                  <a:srgbClr val="101010"/>
                </a:solidFill>
                <a:latin typeface="Aptos"/>
                <a:ea typeface="Aptos"/>
                <a:cs typeface="Aptos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01010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101010"/>
                </a:solidFill>
                <a:latin typeface="Aptos"/>
                <a:ea typeface="Aptos"/>
                <a:cs typeface="Aptos"/>
              </a:rPr>
              <a:t>6:00 PM, Library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4D7BC06-9D13-4840-95B3-DC9F0CE74C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10125"/>
            <a:ext cx="1619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950" b="1">
                <a:solidFill>
                  <a:srgbClr val="DF650F"/>
                </a:solidFill>
                <a:latin typeface="Aptos"/>
                <a:ea typeface="Aptos"/>
                <a:cs typeface="Aptos"/>
              </a:defRPr>
            </a:defPPr>
          </a:lstStyle>
          <a:p xmlns:a="http://schemas.openxmlformats.org/drawingml/2006/main">
            <a:pPr>
              <a:defRPr sz="1950" b="1">
                <a:solidFill>
                  <a:srgbClr val="DF650F"/>
                </a:solidFill>
                <a:latin typeface="Aptos"/>
                <a:ea typeface="Aptos"/>
                <a:cs typeface="Aptos"/>
              </a:defRPr>
            </a:pPr>
            <a:r>
              <a:rPr sz="1950" b="1">
                <a:solidFill>
                  <a:srgbClr val="DF650F"/>
                </a:solidFill>
                <a:latin typeface="Aptos"/>
                <a:ea typeface="Aptos"/>
                <a:cs typeface="Aptos"/>
              </a:rPr>
              <a:t>OCT 22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E4CFC90-7903-49A8-8459-D1BA4EC9E4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38375" y="4810125"/>
            <a:ext cx="7239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1">
                <a:solidFill>
                  <a:srgbClr val="101010"/>
                </a:solidFill>
                <a:latin typeface="Aptos"/>
                <a:ea typeface="Aptos"/>
                <a:cs typeface="Aptos"/>
              </a:defRPr>
            </a:defPPr>
          </a:lstStyle>
          <a:p xmlns:a="http://schemas.openxmlformats.org/drawingml/2006/main">
            <a:pPr>
              <a:defRPr sz="2100" b="1">
                <a:solidFill>
                  <a:srgbClr val="101010"/>
                </a:solidFill>
                <a:latin typeface="Aptos"/>
                <a:ea typeface="Aptos"/>
                <a:cs typeface="Aptos"/>
              </a:defRPr>
            </a:pPr>
            <a:r>
              <a:rPr sz="2100" b="1">
                <a:solidFill>
                  <a:srgbClr val="101010"/>
                </a:solidFill>
                <a:latin typeface="Aptos"/>
                <a:ea typeface="Aptos"/>
                <a:cs typeface="Aptos"/>
              </a:rPr>
              <a:t>ESUHSD Board Meeting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D8DD1E2-C5AE-4F36-B554-4F7BECF0C1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38375" y="5162550"/>
            <a:ext cx="7239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650" b="0">
                <a:solidFill>
                  <a:srgbClr val="101010"/>
                </a:solidFill>
                <a:latin typeface="Aptos"/>
                <a:ea typeface="Aptos"/>
                <a:cs typeface="Aptos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01010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101010"/>
                </a:solidFill>
                <a:latin typeface="Aptos"/>
                <a:ea typeface="Aptos"/>
                <a:cs typeface="Aptos"/>
              </a:rPr>
              <a:t>4:00 PM, District</a:t>
            </a:r>
          </a:p>
        </p:txBody>
      </p:sp>
    </p:spTree>
    <p:extLst>
      <p:ext uri="{BB962C8B-B14F-4D97-AF65-F5344CB8AC3E}">
        <p14:creationId xmlns:p14="http://schemas.microsoft.com/office/powerpoint/2010/main" val="1491342785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736E25F-D0E6-4B6A-9C57-D117DDFD098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0d001ca68714690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3B0E397-7B5A-42AD-B265-AB911008D6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95250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150" b="1">
                <a:solidFill>
                  <a:srgbClr val="1251C4"/>
                </a:solidFill>
                <a:latin typeface="Aptos"/>
                <a:ea typeface="Aptos"/>
                <a:cs typeface="Aptos"/>
              </a:defRPr>
            </a:defPPr>
          </a:lstStyle>
          <a:p xmlns:a="http://schemas.openxmlformats.org/drawingml/2006/main">
            <a:pPr>
              <a:defRPr sz="3150" b="1">
                <a:solidFill>
                  <a:srgbClr val="1251C4"/>
                </a:solidFill>
                <a:latin typeface="Aptos"/>
                <a:ea typeface="Aptos"/>
                <a:cs typeface="Aptos"/>
              </a:defRPr>
            </a:pPr>
            <a:r>
              <a:rPr sz="3150" b="1">
                <a:solidFill>
                  <a:srgbClr val="1251C4"/>
                </a:solidFill>
                <a:latin typeface="Aptos"/>
                <a:ea typeface="Aptos"/>
                <a:cs typeface="Aptos"/>
              </a:rPr>
              <a:t>Tools for Teachers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66099EB-5B8B-40C0-BF90-733392E03A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43650"/>
            <a:ext cx="809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0">
                <a:solidFill>
                  <a:srgbClr val="1251C4"/>
                </a:solidFill>
                <a:latin typeface="Aptos"/>
                <a:ea typeface="Aptos"/>
                <a:cs typeface="Aptos"/>
              </a:defRPr>
            </a:defPPr>
          </a:lstStyle>
          <a:p xmlns:a="http://schemas.openxmlformats.org/drawingml/2006/main">
            <a:pPr>
              <a:defRPr sz="1200" b="0">
                <a:solidFill>
                  <a:srgbClr val="1251C4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1251C4"/>
                </a:solidFill>
                <a:latin typeface="Aptos"/>
                <a:ea typeface="Aptos"/>
                <a:cs typeface="Aptos"/>
              </a:rPr>
              <a:t>SANTA TERESA PTO   OCTOBER 14, 2026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7200BD4-8D21-422C-A7F2-73F95BD0D0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0" y="6343650"/>
            <a:ext cx="52387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0">
                <a:solidFill>
                  <a:srgbClr val="1251C4"/>
                </a:solidFill>
                <a:latin typeface="Aptos"/>
                <a:ea typeface="Aptos"/>
                <a:cs typeface="Aptos"/>
              </a:defRPr>
            </a:defPPr>
          </a:lstStyle>
          <a:p xmlns:a="http://schemas.openxmlformats.org/drawingml/2006/main">
            <a:pPr>
              <a:defRPr sz="1200" b="0">
                <a:solidFill>
                  <a:srgbClr val="1251C4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1251C4"/>
                </a:solidFill>
                <a:latin typeface="Aptos"/>
                <a:ea typeface="Aptos"/>
                <a:cs typeface="Aptos"/>
              </a:rPr>
              <a:t>06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8D0E858-26A4-46BC-922B-0D496833D5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28775"/>
            <a:ext cx="571500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625" b="1">
                <a:solidFill>
                  <a:srgbClr val="101010"/>
                </a:solidFill>
                <a:latin typeface="Aptos"/>
                <a:ea typeface="Aptos"/>
                <a:cs typeface="Aptos"/>
              </a:defRPr>
            </a:defPPr>
          </a:lstStyle>
          <a:p xmlns:a="http://schemas.openxmlformats.org/drawingml/2006/main">
            <a:pPr>
              <a:defRPr sz="2625" b="1">
                <a:solidFill>
                  <a:srgbClr val="101010"/>
                </a:solidFill>
                <a:latin typeface="Aptos"/>
                <a:ea typeface="Aptos"/>
                <a:cs typeface="Aptos"/>
              </a:defRPr>
            </a:pPr>
            <a:r>
              <a:rPr sz="2625" b="1">
                <a:solidFill>
                  <a:srgbClr val="101010"/>
                </a:solidFill>
                <a:latin typeface="Aptos"/>
                <a:ea typeface="Aptos"/>
                <a:cs typeface="Aptos"/>
              </a:rPr>
              <a:t>Everyday supplies for our classrooms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3333CC1-ECD2-4071-9235-5E33A1BAD0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86075"/>
            <a:ext cx="56197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0">
                <a:solidFill>
                  <a:srgbClr val="101010"/>
                </a:solidFill>
                <a:latin typeface="Aptos"/>
                <a:ea typeface="Aptos"/>
                <a:cs typeface="Aptos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101010"/>
                </a:solidFill>
                <a:latin typeface="Aptos"/>
                <a:ea typeface="Aptos"/>
                <a:cs typeface="Aptos"/>
              </a:defRPr>
            </a:pPr>
            <a:r>
              <a:rPr sz="2100" b="0">
                <a:solidFill>
                  <a:srgbClr val="101010"/>
                </a:solidFill>
                <a:latin typeface="Aptos"/>
                <a:ea typeface="Aptos"/>
                <a:cs typeface="Aptos"/>
              </a:rPr>
              <a:t>Paper, notebooks, pens and pencils</a:t>
            </a:r>
          </a:p>
          <a:p xmlns:a="http://schemas.openxmlformats.org/drawingml/2006/main">
            <a:pPr>
              <a:defRPr sz="2100" b="0">
                <a:solidFill>
                  <a:srgbClr val="101010"/>
                </a:solidFill>
                <a:latin typeface="Aptos"/>
                <a:ea typeface="Aptos"/>
                <a:cs typeface="Aptos"/>
              </a:defRPr>
            </a:pPr>
            <a:r>
              <a:rPr sz="2100" b="0">
                <a:solidFill>
                  <a:srgbClr val="101010"/>
                </a:solidFill>
                <a:latin typeface="Aptos"/>
                <a:ea typeface="Aptos"/>
                <a:cs typeface="Aptos"/>
              </a:rPr>
              <a:t>Tissues and cleaning wipes</a:t>
            </a:r>
          </a:p>
          <a:p xmlns:a="http://schemas.openxmlformats.org/drawingml/2006/main">
            <a:pPr>
              <a:defRPr sz="2100" b="0">
                <a:solidFill>
                  <a:srgbClr val="101010"/>
                </a:solidFill>
                <a:latin typeface="Aptos"/>
                <a:ea typeface="Aptos"/>
                <a:cs typeface="Aptos"/>
              </a:defRPr>
            </a:pPr>
            <a:r>
              <a:rPr sz="2100" b="0">
                <a:solidFill>
                  <a:srgbClr val="101010"/>
                </a:solidFill>
                <a:latin typeface="Aptos"/>
                <a:ea typeface="Aptos"/>
                <a:cs typeface="Aptos"/>
              </a:rPr>
              <a:t>Snacks for students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50B254E-FB8A-4155-880D-5416645CFD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24425"/>
            <a:ext cx="55245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1">
                <a:solidFill>
                  <a:srgbClr val="1251C4"/>
                </a:solidFill>
                <a:latin typeface="Aptos"/>
                <a:ea typeface="Aptos"/>
                <a:cs typeface="Aptos"/>
              </a:defRPr>
            </a:defPPr>
          </a:lstStyle>
          <a:p xmlns:a="http://schemas.openxmlformats.org/drawingml/2006/main">
            <a:pPr>
              <a:defRPr sz="1875" b="1">
                <a:solidFill>
                  <a:srgbClr val="1251C4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1251C4"/>
                </a:solidFill>
                <a:latin typeface="Aptos"/>
                <a:ea typeface="Aptos"/>
                <a:cs typeface="Aptos"/>
              </a:rPr>
              <a:t>Resource stations:</a:t>
            </a:r>
          </a:p>
          <a:p xmlns:a="http://schemas.openxmlformats.org/drawingml/2006/main">
            <a:pPr>
              <a:defRPr sz="1875" b="1">
                <a:solidFill>
                  <a:srgbClr val="1251C4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1251C4"/>
                </a:solidFill>
                <a:latin typeface="Aptos"/>
                <a:ea typeface="Aptos"/>
                <a:cs typeface="Aptos"/>
              </a:rPr>
              <a:t>Attendance Office and Teacher’s Lounge</a:t>
            </a:r>
          </a:p>
        </p:txBody>
      </p:sp>
      <p:pic>
        <p:nvPic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47D849A-B2A2-44F3-BFAB-86B1BE28581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1d833851a114c02"/>
          <a:stretch xmlns:a="http://schemas.openxmlformats.org/drawingml/2006/main"/>
        </p:blipFill>
        <p:spPr>
          <a:xfrm xmlns:a="http://schemas.openxmlformats.org/drawingml/2006/main">
            <a:off x="6562725" y="2209800"/>
            <a:ext cx="3962400" cy="29718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1820252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3C4E757-F40E-46D3-8FA8-FF206BCA45A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5e6222e5fee44b6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C286313-6186-4509-9E17-0630FCE71B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95250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150" b="1">
                <a:solidFill>
                  <a:srgbClr val="1251C4"/>
                </a:solidFill>
                <a:latin typeface="Aptos"/>
                <a:ea typeface="Aptos"/>
                <a:cs typeface="Aptos"/>
              </a:defRPr>
            </a:defPPr>
          </a:lstStyle>
          <a:p xmlns:a="http://schemas.openxmlformats.org/drawingml/2006/main">
            <a:pPr>
              <a:defRPr sz="3150" b="1">
                <a:solidFill>
                  <a:srgbClr val="1251C4"/>
                </a:solidFill>
                <a:latin typeface="Aptos"/>
                <a:ea typeface="Aptos"/>
                <a:cs typeface="Aptos"/>
              </a:defRPr>
            </a:pPr>
            <a:r>
              <a:rPr sz="3150" b="1">
                <a:solidFill>
                  <a:srgbClr val="1251C4"/>
                </a:solidFill>
                <a:latin typeface="Aptos"/>
                <a:ea typeface="Aptos"/>
                <a:cs typeface="Aptos"/>
              </a:rPr>
              <a:t>Where our support goes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A46F0AF-6053-4575-B68E-3AA1534E58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43650"/>
            <a:ext cx="809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0">
                <a:solidFill>
                  <a:srgbClr val="1251C4"/>
                </a:solidFill>
                <a:latin typeface="Aptos"/>
                <a:ea typeface="Aptos"/>
                <a:cs typeface="Aptos"/>
              </a:defRPr>
            </a:defPPr>
          </a:lstStyle>
          <a:p xmlns:a="http://schemas.openxmlformats.org/drawingml/2006/main">
            <a:pPr>
              <a:defRPr sz="1200" b="0">
                <a:solidFill>
                  <a:srgbClr val="1251C4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1251C4"/>
                </a:solidFill>
                <a:latin typeface="Aptos"/>
                <a:ea typeface="Aptos"/>
                <a:cs typeface="Aptos"/>
              </a:rPr>
              <a:t>SANTA TERESA PTO   OCTOBER 14, 2026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FCF98A6-9FD8-4237-827D-747C54065D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0" y="6343650"/>
            <a:ext cx="52387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0">
                <a:solidFill>
                  <a:srgbClr val="1251C4"/>
                </a:solidFill>
                <a:latin typeface="Aptos"/>
                <a:ea typeface="Aptos"/>
                <a:cs typeface="Aptos"/>
              </a:defRPr>
            </a:defPPr>
          </a:lstStyle>
          <a:p xmlns:a="http://schemas.openxmlformats.org/drawingml/2006/main">
            <a:pPr>
              <a:defRPr sz="1200" b="0">
                <a:solidFill>
                  <a:srgbClr val="1251C4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1251C4"/>
                </a:solidFill>
                <a:latin typeface="Aptos"/>
                <a:ea typeface="Aptos"/>
                <a:cs typeface="Aptos"/>
              </a:rPr>
              <a:t>07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CB8BB85-D2DF-48EA-814C-544C181AAE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43075"/>
            <a:ext cx="4286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700" b="1">
                <a:solidFill>
                  <a:srgbClr val="DF650F"/>
                </a:solidFill>
                <a:latin typeface="Aptos"/>
                <a:ea typeface="Aptos"/>
                <a:cs typeface="Aptos"/>
              </a:defRPr>
            </a:defPPr>
          </a:lstStyle>
          <a:p xmlns:a="http://schemas.openxmlformats.org/drawingml/2006/main">
            <a:pPr>
              <a:defRPr sz="2700" b="1">
                <a:solidFill>
                  <a:srgbClr val="DF650F"/>
                </a:solidFill>
                <a:latin typeface="Aptos"/>
                <a:ea typeface="Aptos"/>
                <a:cs typeface="Aptos"/>
              </a:defRPr>
            </a:pPr>
            <a:r>
              <a:rPr sz="2700" b="1">
                <a:solidFill>
                  <a:srgbClr val="DF650F"/>
                </a:solidFill>
                <a:latin typeface="Aptos"/>
                <a:ea typeface="Aptos"/>
                <a:cs typeface="Aptos"/>
              </a:rPr>
              <a:t>Teacher grants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8681A37-76A3-4DA4-A241-866C8D601F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05075"/>
            <a:ext cx="5429250" cy="2238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0">
                <a:solidFill>
                  <a:srgbClr val="101010"/>
                </a:solidFill>
                <a:latin typeface="Aptos"/>
                <a:ea typeface="Aptos"/>
                <a:cs typeface="Aptos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101010"/>
                </a:solidFill>
                <a:latin typeface="Aptos"/>
                <a:ea typeface="Aptos"/>
                <a:cs typeface="Aptos"/>
              </a:defRPr>
            </a:pPr>
            <a:r>
              <a:rPr sz="2100" b="0">
                <a:solidFill>
                  <a:srgbClr val="101010"/>
                </a:solidFill>
                <a:latin typeface="Aptos"/>
                <a:ea typeface="Aptos"/>
                <a:cs typeface="Aptos"/>
              </a:rPr>
              <a:t>Classroom books and calculators</a:t>
            </a:r>
          </a:p>
          <a:p xmlns:a="http://schemas.openxmlformats.org/drawingml/2006/main">
            <a:pPr>
              <a:defRPr sz="2100" b="0">
                <a:solidFill>
                  <a:srgbClr val="101010"/>
                </a:solidFill>
                <a:latin typeface="Aptos"/>
                <a:ea typeface="Aptos"/>
                <a:cs typeface="Aptos"/>
              </a:defRPr>
            </a:pPr>
            <a:r>
              <a:rPr sz="2100" b="0">
                <a:solidFill>
                  <a:srgbClr val="101010"/>
                </a:solidFill>
                <a:latin typeface="Aptos"/>
                <a:ea typeface="Aptos"/>
                <a:cs typeface="Aptos"/>
              </a:rPr>
              <a:t>Science lab equipment</a:t>
            </a:r>
          </a:p>
          <a:p xmlns:a="http://schemas.openxmlformats.org/drawingml/2006/main">
            <a:pPr>
              <a:defRPr sz="2100" b="0">
                <a:solidFill>
                  <a:srgbClr val="101010"/>
                </a:solidFill>
                <a:latin typeface="Aptos"/>
                <a:ea typeface="Aptos"/>
                <a:cs typeface="Aptos"/>
              </a:defRPr>
            </a:pPr>
            <a:r>
              <a:rPr sz="2100" b="0">
                <a:solidFill>
                  <a:srgbClr val="101010"/>
                </a:solidFill>
                <a:latin typeface="Aptos"/>
                <a:ea typeface="Aptos"/>
                <a:cs typeface="Aptos"/>
              </a:rPr>
              <a:t>Art supplies and theater props</a:t>
            </a:r>
          </a:p>
          <a:p xmlns:a="http://schemas.openxmlformats.org/drawingml/2006/main">
            <a:pPr>
              <a:defRPr sz="2100" b="0">
                <a:solidFill>
                  <a:srgbClr val="101010"/>
                </a:solidFill>
                <a:latin typeface="Aptos"/>
                <a:ea typeface="Aptos"/>
                <a:cs typeface="Aptos"/>
              </a:defRPr>
            </a:pPr>
            <a:r>
              <a:rPr sz="2100" b="0">
                <a:solidFill>
                  <a:srgbClr val="101010"/>
                </a:solidFill>
                <a:latin typeface="Aptos"/>
                <a:ea typeface="Aptos"/>
                <a:cs typeface="Aptos"/>
              </a:rPr>
              <a:t>Audio and visual equipment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B2E43CC-062B-40D3-AE67-DE785BFB4B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1743075"/>
            <a:ext cx="4191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700" b="1">
                <a:solidFill>
                  <a:srgbClr val="1251C4"/>
                </a:solidFill>
                <a:latin typeface="Aptos"/>
                <a:ea typeface="Aptos"/>
                <a:cs typeface="Aptos"/>
              </a:defRPr>
            </a:defPPr>
          </a:lstStyle>
          <a:p xmlns:a="http://schemas.openxmlformats.org/drawingml/2006/main">
            <a:pPr>
              <a:defRPr sz="2700" b="1">
                <a:solidFill>
                  <a:srgbClr val="1251C4"/>
                </a:solidFill>
                <a:latin typeface="Aptos"/>
                <a:ea typeface="Aptos"/>
                <a:cs typeface="Aptos"/>
              </a:defRPr>
            </a:pPr>
            <a:r>
              <a:rPr sz="2700" b="1">
                <a:solidFill>
                  <a:srgbClr val="1251C4"/>
                </a:solidFill>
                <a:latin typeface="Aptos"/>
                <a:ea typeface="Aptos"/>
                <a:cs typeface="Aptos"/>
              </a:rPr>
              <a:t>Student scholarships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80FF6EA-3308-45F6-9471-E6EF226698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2505075"/>
            <a:ext cx="4095750" cy="1571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0">
                <a:solidFill>
                  <a:srgbClr val="101010"/>
                </a:solidFill>
                <a:latin typeface="Aptos"/>
                <a:ea typeface="Aptos"/>
                <a:cs typeface="Aptos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101010"/>
                </a:solidFill>
                <a:latin typeface="Aptos"/>
                <a:ea typeface="Aptos"/>
                <a:cs typeface="Aptos"/>
              </a:defRPr>
            </a:pPr>
            <a:r>
              <a:rPr sz="2100" b="0">
                <a:solidFill>
                  <a:srgbClr val="101010"/>
                </a:solidFill>
                <a:latin typeface="Aptos"/>
                <a:ea typeface="Aptos"/>
                <a:cs typeface="Aptos"/>
              </a:rPr>
              <a:t>Support for graduating seniors</a:t>
            </a:r>
          </a:p>
          <a:p xmlns:a="http://schemas.openxmlformats.org/drawingml/2006/main">
            <a:pPr>
              <a:defRPr sz="2100" b="0">
                <a:solidFill>
                  <a:srgbClr val="101010"/>
                </a:solidFill>
                <a:latin typeface="Aptos"/>
                <a:ea typeface="Aptos"/>
                <a:cs typeface="Aptos"/>
              </a:defRPr>
            </a:pPr>
            <a:r>
              <a:rPr sz="2100" b="0">
                <a:solidFill>
                  <a:srgbClr val="101010"/>
                </a:solidFill>
                <a:latin typeface="Aptos"/>
                <a:ea typeface="Aptos"/>
                <a:cs typeface="Aptos"/>
              </a:rPr>
              <a:t>as they pursue education and</a:t>
            </a:r>
          </a:p>
          <a:p xmlns:a="http://schemas.openxmlformats.org/drawingml/2006/main">
            <a:pPr>
              <a:defRPr sz="2100" b="0">
                <a:solidFill>
                  <a:srgbClr val="101010"/>
                </a:solidFill>
                <a:latin typeface="Aptos"/>
                <a:ea typeface="Aptos"/>
                <a:cs typeface="Aptos"/>
              </a:defRPr>
            </a:pPr>
            <a:r>
              <a:rPr sz="2100" b="0">
                <a:solidFill>
                  <a:srgbClr val="101010"/>
                </a:solidFill>
                <a:latin typeface="Aptos"/>
                <a:ea typeface="Aptos"/>
                <a:cs typeface="Aptos"/>
              </a:rPr>
              <a:t>career opportunities after ST.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B55D65B-0D63-4A82-8393-EC092E9F41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4457700"/>
            <a:ext cx="4048125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0">
                <a:solidFill>
                  <a:srgbClr val="101010"/>
                </a:solidFill>
                <a:latin typeface="Aptos"/>
                <a:ea typeface="Aptos"/>
                <a:cs typeface="Aptos"/>
              </a:defRPr>
            </a:defPPr>
          </a:lstStyle>
          <a:p xmlns:a="http://schemas.openxmlformats.org/drawingml/2006/main">
            <a:pPr>
              <a:defRPr sz="1875" b="0">
                <a:solidFill>
                  <a:srgbClr val="101010"/>
                </a:solidFill>
                <a:latin typeface="Aptos"/>
                <a:ea typeface="Aptos"/>
                <a:cs typeface="Aptos"/>
              </a:defRPr>
            </a:pPr>
            <a:r>
              <a:rPr sz="1875" b="0">
                <a:solidFill>
                  <a:srgbClr val="101010"/>
                </a:solidFill>
                <a:latin typeface="Aptos"/>
                <a:ea typeface="Aptos"/>
                <a:cs typeface="Aptos"/>
              </a:rPr>
              <a:t>Awards depend on available funding.</a:t>
            </a:r>
          </a:p>
        </p:txBody>
      </p:sp>
    </p:spTree>
    <p:extLst>
      <p:ext uri="{BB962C8B-B14F-4D97-AF65-F5344CB8AC3E}">
        <p14:creationId xmlns:p14="http://schemas.microsoft.com/office/powerpoint/2010/main" val="44579918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AEA39B1-A132-402D-BDF0-8EEE8B79BD8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a29b9f6475c49ef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2061792-E648-4CCC-AAB9-F31398EB0F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95250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150" b="1">
                <a:solidFill>
                  <a:srgbClr val="1251C4"/>
                </a:solidFill>
                <a:latin typeface="Aptos"/>
                <a:ea typeface="Aptos"/>
                <a:cs typeface="Aptos"/>
              </a:defRPr>
            </a:defPPr>
          </a:lstStyle>
          <a:p xmlns:a="http://schemas.openxmlformats.org/drawingml/2006/main">
            <a:pPr>
              <a:defRPr sz="3150" b="1">
                <a:solidFill>
                  <a:srgbClr val="1251C4"/>
                </a:solidFill>
                <a:latin typeface="Aptos"/>
                <a:ea typeface="Aptos"/>
                <a:cs typeface="Aptos"/>
              </a:defRPr>
            </a:pPr>
            <a:r>
              <a:rPr sz="3150" b="1">
                <a:solidFill>
                  <a:srgbClr val="1251C4"/>
                </a:solidFill>
                <a:latin typeface="Aptos"/>
                <a:ea typeface="Aptos"/>
                <a:cs typeface="Aptos"/>
              </a:rPr>
              <a:t>Texas Hold’em fundraiser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F5E36E9-9622-4028-83A8-EC1CD05042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43650"/>
            <a:ext cx="809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0">
                <a:solidFill>
                  <a:srgbClr val="1251C4"/>
                </a:solidFill>
                <a:latin typeface="Aptos"/>
                <a:ea typeface="Aptos"/>
                <a:cs typeface="Aptos"/>
              </a:defRPr>
            </a:defPPr>
          </a:lstStyle>
          <a:p xmlns:a="http://schemas.openxmlformats.org/drawingml/2006/main">
            <a:pPr>
              <a:defRPr sz="1200" b="0">
                <a:solidFill>
                  <a:srgbClr val="1251C4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1251C4"/>
                </a:solidFill>
                <a:latin typeface="Aptos"/>
                <a:ea typeface="Aptos"/>
                <a:cs typeface="Aptos"/>
              </a:rPr>
              <a:t>SANTA TERESA PTO   OCTOBER 14, 2026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5BE95C2-7674-47CB-A8F1-F4FEC0C784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0" y="6343650"/>
            <a:ext cx="52387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0">
                <a:solidFill>
                  <a:srgbClr val="1251C4"/>
                </a:solidFill>
                <a:latin typeface="Aptos"/>
                <a:ea typeface="Aptos"/>
                <a:cs typeface="Aptos"/>
              </a:defRPr>
            </a:defPPr>
          </a:lstStyle>
          <a:p xmlns:a="http://schemas.openxmlformats.org/drawingml/2006/main">
            <a:pPr>
              <a:defRPr sz="1200" b="0">
                <a:solidFill>
                  <a:srgbClr val="1251C4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1251C4"/>
                </a:solidFill>
                <a:latin typeface="Aptos"/>
                <a:ea typeface="Aptos"/>
                <a:cs typeface="Aptos"/>
              </a:rPr>
              <a:t>08</a:t>
            </a:r>
          </a:p>
        </p:txBody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27BF58B-620C-4908-AE3E-861E3F9F9E4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71b4a5440564de9"/>
          <a:stretch xmlns:a="http://schemas.openxmlformats.org/drawingml/2006/main"/>
        </p:blipFill>
        <p:spPr>
          <a:xfrm xmlns:a="http://schemas.openxmlformats.org/drawingml/2006/main">
            <a:off x="7035800" y="1266825"/>
            <a:ext cx="3302000" cy="4953000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C1A7152-8D37-41B6-B79D-67C92513BC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95450"/>
            <a:ext cx="6286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775" b="1">
                <a:solidFill>
                  <a:srgbClr val="101010"/>
                </a:solidFill>
                <a:latin typeface="Aptos"/>
                <a:ea typeface="Aptos"/>
                <a:cs typeface="Aptos"/>
              </a:defRPr>
            </a:defPPr>
          </a:lstStyle>
          <a:p xmlns:a="http://schemas.openxmlformats.org/drawingml/2006/main">
            <a:pPr>
              <a:defRPr sz="2775" b="1">
                <a:solidFill>
                  <a:srgbClr val="101010"/>
                </a:solidFill>
                <a:latin typeface="Aptos"/>
                <a:ea typeface="Aptos"/>
                <a:cs typeface="Aptos"/>
              </a:defRPr>
            </a:pPr>
            <a:r>
              <a:rPr sz="2775" b="1">
                <a:solidFill>
                  <a:srgbClr val="101010"/>
                </a:solidFill>
                <a:latin typeface="Aptos"/>
                <a:ea typeface="Aptos"/>
                <a:cs typeface="Aptos"/>
              </a:rPr>
              <a:t>Saturday, November 7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2BB3603-829D-4672-930C-0172566DCE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90800"/>
            <a:ext cx="6286500" cy="561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0">
                <a:solidFill>
                  <a:srgbClr val="101010"/>
                </a:solidFill>
                <a:latin typeface="Aptos"/>
                <a:ea typeface="Aptos"/>
                <a:cs typeface="Aptos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101010"/>
                </a:solidFill>
                <a:latin typeface="Aptos"/>
                <a:ea typeface="Aptos"/>
                <a:cs typeface="Aptos"/>
              </a:defRPr>
            </a:pPr>
            <a:r>
              <a:rPr sz="2025" b="0">
                <a:solidFill>
                  <a:srgbClr val="101010"/>
                </a:solidFill>
                <a:latin typeface="Aptos"/>
                <a:ea typeface="Aptos"/>
                <a:cs typeface="Aptos"/>
              </a:rPr>
              <a:t>4:00 PM registration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D6070B4-8AB9-46C2-8D84-5CA63B3570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48025"/>
            <a:ext cx="6286500" cy="561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0">
                <a:solidFill>
                  <a:srgbClr val="101010"/>
                </a:solidFill>
                <a:latin typeface="Aptos"/>
                <a:ea typeface="Aptos"/>
                <a:cs typeface="Aptos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101010"/>
                </a:solidFill>
                <a:latin typeface="Aptos"/>
                <a:ea typeface="Aptos"/>
                <a:cs typeface="Aptos"/>
              </a:defRPr>
            </a:pPr>
            <a:r>
              <a:rPr sz="2025" b="0">
                <a:solidFill>
                  <a:srgbClr val="101010"/>
                </a:solidFill>
                <a:latin typeface="Aptos"/>
                <a:ea typeface="Aptos"/>
                <a:cs typeface="Aptos"/>
              </a:rPr>
              <a:t>5:00 PM game begins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805E9FC-CFF0-4D66-9308-544849AD7D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05250"/>
            <a:ext cx="6286500" cy="561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0">
                <a:solidFill>
                  <a:srgbClr val="101010"/>
                </a:solidFill>
                <a:latin typeface="Aptos"/>
                <a:ea typeface="Aptos"/>
                <a:cs typeface="Aptos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101010"/>
                </a:solidFill>
                <a:latin typeface="Aptos"/>
                <a:ea typeface="Aptos"/>
                <a:cs typeface="Aptos"/>
              </a:defRPr>
            </a:pPr>
            <a:r>
              <a:rPr sz="2025" b="0">
                <a:solidFill>
                  <a:srgbClr val="101010"/>
                </a:solidFill>
                <a:latin typeface="Aptos"/>
                <a:ea typeface="Aptos"/>
                <a:cs typeface="Aptos"/>
              </a:rPr>
              <a:t>$100 buy-in: dinner + two drinks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1DC3355-5E6D-46D4-847C-D8A2215CD7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62475"/>
            <a:ext cx="6286500" cy="561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0">
                <a:solidFill>
                  <a:srgbClr val="101010"/>
                </a:solidFill>
                <a:latin typeface="Aptos"/>
                <a:ea typeface="Aptos"/>
                <a:cs typeface="Aptos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101010"/>
                </a:solidFill>
                <a:latin typeface="Aptos"/>
                <a:ea typeface="Aptos"/>
                <a:cs typeface="Aptos"/>
              </a:defRPr>
            </a:pPr>
            <a:r>
              <a:rPr sz="2025" b="0">
                <a:solidFill>
                  <a:srgbClr val="101010"/>
                </a:solidFill>
                <a:latin typeface="Aptos"/>
                <a:ea typeface="Aptos"/>
                <a:cs typeface="Aptos"/>
              </a:rPr>
              <a:t>Adults 21+ / 100 participants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E3C2BB2-2D4C-461F-99F1-3A5AB1E07D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391150"/>
            <a:ext cx="6191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101010"/>
                </a:solidFill>
                <a:latin typeface="Aptos"/>
                <a:ea typeface="Aptos"/>
                <a:cs typeface="Aptos"/>
              </a:defRPr>
            </a:defPPr>
          </a:lstStyle>
          <a:p xmlns:a="http://schemas.openxmlformats.org/drawingml/2006/main">
            <a:pPr>
              <a:defRPr sz="1800" b="0">
                <a:solidFill>
                  <a:srgbClr val="101010"/>
                </a:solidFill>
                <a:latin typeface="Aptos"/>
                <a:ea typeface="Aptos"/>
                <a:cs typeface="Aptos"/>
              </a:defRPr>
            </a:pPr>
            <a:r>
              <a:rPr sz="1800" b="0">
                <a:solidFill>
                  <a:srgbClr val="101010"/>
                </a:solidFill>
                <a:latin typeface="Aptos"/>
                <a:ea typeface="Aptos"/>
                <a:cs typeface="Aptos"/>
              </a:rPr>
              <a:t>Rancho Santa Teresa Club</a:t>
            </a:r>
          </a:p>
          <a:p xmlns:a="http://schemas.openxmlformats.org/drawingml/2006/main">
            <a:pPr>
              <a:defRPr sz="1800" b="0">
                <a:solidFill>
                  <a:srgbClr val="101010"/>
                </a:solidFill>
                <a:latin typeface="Aptos"/>
                <a:ea typeface="Aptos"/>
                <a:cs typeface="Aptos"/>
              </a:defRPr>
            </a:pPr>
            <a:r>
              <a:rPr sz="1800" b="0">
                <a:solidFill>
                  <a:srgbClr val="101010"/>
                </a:solidFill>
                <a:latin typeface="Aptos"/>
                <a:ea typeface="Aptos"/>
                <a:cs typeface="Aptos"/>
              </a:rPr>
              <a:t>286 Sorrento Way, San Jose</a:t>
            </a:r>
          </a:p>
        </p:txBody>
      </p:sp>
    </p:spTree>
    <p:extLst>
      <p:ext uri="{BB962C8B-B14F-4D97-AF65-F5344CB8AC3E}">
        <p14:creationId xmlns:p14="http://schemas.microsoft.com/office/powerpoint/2010/main" val="1090933792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B05A7B2-AD03-46C4-9719-24E84B343D0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2e811b2e42c4faa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9596FEA-08B6-4529-B61D-16D47C198D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95250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150" b="1">
                <a:solidFill>
                  <a:srgbClr val="1251C4"/>
                </a:solidFill>
                <a:latin typeface="Aptos"/>
                <a:ea typeface="Aptos"/>
                <a:cs typeface="Aptos"/>
              </a:defRPr>
            </a:defPPr>
          </a:lstStyle>
          <a:p xmlns:a="http://schemas.openxmlformats.org/drawingml/2006/main">
            <a:pPr>
              <a:defRPr sz="3150" b="1">
                <a:solidFill>
                  <a:srgbClr val="1251C4"/>
                </a:solidFill>
                <a:latin typeface="Aptos"/>
                <a:ea typeface="Aptos"/>
                <a:cs typeface="Aptos"/>
              </a:defRPr>
            </a:pPr>
            <a:r>
              <a:rPr sz="3150" b="1">
                <a:solidFill>
                  <a:srgbClr val="1251C4"/>
                </a:solidFill>
                <a:latin typeface="Aptos"/>
                <a:ea typeface="Aptos"/>
                <a:cs typeface="Aptos"/>
              </a:rPr>
              <a:t>Saints merchandise preorders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8928ACA-B143-436F-8B8C-16C779309D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43650"/>
            <a:ext cx="809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0">
                <a:solidFill>
                  <a:srgbClr val="1251C4"/>
                </a:solidFill>
                <a:latin typeface="Aptos"/>
                <a:ea typeface="Aptos"/>
                <a:cs typeface="Aptos"/>
              </a:defRPr>
            </a:defPPr>
          </a:lstStyle>
          <a:p xmlns:a="http://schemas.openxmlformats.org/drawingml/2006/main">
            <a:pPr>
              <a:defRPr sz="1200" b="0">
                <a:solidFill>
                  <a:srgbClr val="1251C4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1251C4"/>
                </a:solidFill>
                <a:latin typeface="Aptos"/>
                <a:ea typeface="Aptos"/>
                <a:cs typeface="Aptos"/>
              </a:rPr>
              <a:t>SANTA TERESA PTO   OCTOBER 14, 2026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0B4F8B8-A347-4353-BCC3-DEF2250DE3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0" y="6343650"/>
            <a:ext cx="52387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0">
                <a:solidFill>
                  <a:srgbClr val="1251C4"/>
                </a:solidFill>
                <a:latin typeface="Aptos"/>
                <a:ea typeface="Aptos"/>
                <a:cs typeface="Aptos"/>
              </a:defRPr>
            </a:defPPr>
          </a:lstStyle>
          <a:p xmlns:a="http://schemas.openxmlformats.org/drawingml/2006/main">
            <a:pPr>
              <a:defRPr sz="1200" b="0">
                <a:solidFill>
                  <a:srgbClr val="1251C4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1251C4"/>
                </a:solidFill>
                <a:latin typeface="Aptos"/>
                <a:ea typeface="Aptos"/>
                <a:cs typeface="Aptos"/>
              </a:rPr>
              <a:t>09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3E9E730-A5EA-494D-81E5-15C2868A02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14500"/>
            <a:ext cx="9144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300" b="1">
                <a:solidFill>
                  <a:srgbClr val="101010"/>
                </a:solidFill>
                <a:latin typeface="Aptos"/>
                <a:ea typeface="Aptos"/>
                <a:cs typeface="Aptos"/>
              </a:defRPr>
            </a:defPPr>
          </a:lstStyle>
          <a:p xmlns:a="http://schemas.openxmlformats.org/drawingml/2006/main">
            <a:pPr>
              <a:defRPr sz="3300" b="1">
                <a:solidFill>
                  <a:srgbClr val="101010"/>
                </a:solidFill>
                <a:latin typeface="Aptos"/>
                <a:ea typeface="Aptos"/>
                <a:cs typeface="Aptos"/>
              </a:defRPr>
            </a:pPr>
            <a:r>
              <a:rPr sz="3300" b="1">
                <a:solidFill>
                  <a:srgbClr val="101010"/>
                </a:solidFill>
                <a:latin typeface="Aptos"/>
                <a:ea typeface="Aptos"/>
                <a:cs typeface="Aptos"/>
              </a:rPr>
              <a:t>Cozy up in Saints style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71F0971-0C56-4321-8A08-EAF651FEB9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0"/>
            <a:ext cx="6191250" cy="2047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775" b="1">
                <a:solidFill>
                  <a:srgbClr val="1251C4"/>
                </a:solidFill>
                <a:latin typeface="Aptos"/>
                <a:ea typeface="Aptos"/>
                <a:cs typeface="Aptos"/>
              </a:defRPr>
            </a:defPPr>
          </a:lstStyle>
          <a:p xmlns:a="http://schemas.openxmlformats.org/drawingml/2006/main">
            <a:pPr>
              <a:defRPr sz="2775" b="1">
                <a:solidFill>
                  <a:srgbClr val="1251C4"/>
                </a:solidFill>
                <a:latin typeface="Aptos"/>
                <a:ea typeface="Aptos"/>
                <a:cs typeface="Aptos"/>
              </a:defRPr>
            </a:pPr>
            <a:r>
              <a:rPr sz="2775" b="1">
                <a:solidFill>
                  <a:srgbClr val="1251C4"/>
                </a:solidFill>
                <a:latin typeface="Aptos"/>
                <a:ea typeface="Aptos"/>
                <a:cs typeface="Aptos"/>
              </a:rPr>
              <a:t>Beanies   $20</a:t>
            </a:r>
          </a:p>
          <a:p xmlns:a="http://schemas.openxmlformats.org/drawingml/2006/main">
            <a:pPr>
              <a:defRPr sz="2775" b="1">
                <a:solidFill>
                  <a:srgbClr val="1251C4"/>
                </a:solidFill>
                <a:latin typeface="Aptos"/>
                <a:ea typeface="Aptos"/>
                <a:cs typeface="Aptos"/>
              </a:defRPr>
            </a:pPr>
            <a:r>
              <a:rPr sz="2775" b="1">
                <a:solidFill>
                  <a:srgbClr val="1251C4"/>
                </a:solidFill>
                <a:latin typeface="Aptos"/>
                <a:ea typeface="Aptos"/>
                <a:cs typeface="Aptos"/>
              </a:rPr>
              <a:t>Hats          $25</a:t>
            </a:r>
          </a:p>
          <a:p xmlns:a="http://schemas.openxmlformats.org/drawingml/2006/main">
            <a:pPr>
              <a:defRPr sz="2775" b="1">
                <a:solidFill>
                  <a:srgbClr val="1251C4"/>
                </a:solidFill>
                <a:latin typeface="Aptos"/>
                <a:ea typeface="Aptos"/>
                <a:cs typeface="Aptos"/>
              </a:defRPr>
            </a:pPr>
            <a:r>
              <a:rPr sz="2775" b="1">
                <a:solidFill>
                  <a:srgbClr val="1251C4"/>
                </a:solidFill>
                <a:latin typeface="Aptos"/>
                <a:ea typeface="Aptos"/>
                <a:cs typeface="Aptos"/>
              </a:rPr>
              <a:t>Gear         $30–$75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C7B24E0-E19C-465B-85AD-7E7A829E62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91000"/>
            <a:ext cx="9096375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101010"/>
                </a:solidFill>
                <a:latin typeface="Aptos"/>
                <a:ea typeface="Aptos"/>
                <a:cs typeface="Aptos"/>
              </a:defRPr>
            </a:defPPr>
          </a:lstStyle>
          <a:p xmlns:a="http://schemas.openxmlformats.org/drawingml/2006/main">
            <a:pPr>
              <a:defRPr sz="1800" b="0">
                <a:solidFill>
                  <a:srgbClr val="101010"/>
                </a:solidFill>
                <a:latin typeface="Aptos"/>
                <a:ea typeface="Aptos"/>
                <a:cs typeface="Aptos"/>
              </a:defRPr>
            </a:pPr>
            <a:r>
              <a:rPr sz="1800" b="0">
                <a:solidFill>
                  <a:srgbClr val="101010"/>
                </a:solidFill>
                <a:latin typeface="Aptos"/>
                <a:ea typeface="Aptos"/>
                <a:cs typeface="Aptos"/>
              </a:rPr>
              <a:t>All proceeds support our Saints community, including</a:t>
            </a:r>
          </a:p>
          <a:p xmlns:a="http://schemas.openxmlformats.org/drawingml/2006/main">
            <a:pPr>
              <a:defRPr sz="1800" b="0">
                <a:solidFill>
                  <a:srgbClr val="101010"/>
                </a:solidFill>
                <a:latin typeface="Aptos"/>
                <a:ea typeface="Aptos"/>
                <a:cs typeface="Aptos"/>
              </a:defRPr>
            </a:pPr>
            <a:r>
              <a:rPr sz="1800" b="0">
                <a:solidFill>
                  <a:srgbClr val="101010"/>
                </a:solidFill>
                <a:latin typeface="Aptos"/>
                <a:ea typeface="Aptos"/>
                <a:cs typeface="Aptos"/>
              </a:rPr>
              <a:t>teacher grants and student scholarships.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1298D36-EAF9-4A8F-B545-CF32673685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000625"/>
            <a:ext cx="91440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0">
                <a:solidFill>
                  <a:srgbClr val="101010"/>
                </a:solidFill>
                <a:latin typeface="Aptos"/>
                <a:ea typeface="Aptos"/>
                <a:cs typeface="Aptos"/>
              </a:defRPr>
            </a:defPPr>
          </a:lstStyle>
          <a:p xmlns:a="http://schemas.openxmlformats.org/drawingml/2006/main">
            <a:pPr>
              <a:defRPr sz="2175" b="0">
                <a:solidFill>
                  <a:srgbClr val="101010"/>
                </a:solidFill>
                <a:latin typeface="Aptos"/>
                <a:ea typeface="Aptos"/>
                <a:cs typeface="Aptos"/>
              </a:defRPr>
            </a:pPr>
            <a:r>
              <a:rPr sz="2175" b="0">
                <a:solidFill>
                  <a:srgbClr val="101010"/>
                </a:solidFill>
                <a:latin typeface="Aptos"/>
                <a:ea typeface="Aptos"/>
                <a:cs typeface="Aptos"/>
              </a:rPr>
              <a:t>Unisex styles for cooler days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B26193D-0213-4B38-84B1-AB4A8B46E7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495925"/>
            <a:ext cx="9525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550" b="1">
                <a:solidFill>
                  <a:srgbClr val="DF650F"/>
                </a:solidFill>
                <a:latin typeface="Aptos"/>
                <a:ea typeface="Aptos"/>
                <a:cs typeface="Aptos"/>
              </a:defRPr>
            </a:defPPr>
          </a:lstStyle>
          <a:p xmlns:a="http://schemas.openxmlformats.org/drawingml/2006/main">
            <a:pPr>
              <a:defRPr sz="2550" b="1">
                <a:solidFill>
                  <a:srgbClr val="DF650F"/>
                </a:solidFill>
                <a:latin typeface="Aptos"/>
                <a:ea typeface="Aptos"/>
                <a:cs typeface="Aptos"/>
              </a:defRPr>
            </a:pPr>
            <a:r>
              <a:rPr sz="2550" b="1">
                <a:solidFill>
                  <a:srgbClr val="DF650F"/>
                </a:solidFill>
                <a:latin typeface="Aptos"/>
                <a:ea typeface="Aptos"/>
                <a:cs typeface="Aptos"/>
              </a:rPr>
              <a:t>Preorder at STPTO.square.site</a:t>
            </a:r>
          </a:p>
        </p:txBody>
      </p:sp>
    </p:spTree>
    <p:extLst>
      <p:ext uri="{BB962C8B-B14F-4D97-AF65-F5344CB8AC3E}">
        <p14:creationId xmlns:p14="http://schemas.microsoft.com/office/powerpoint/2010/main" val="956781252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168E683-401C-4B89-AB42-D960058D949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84e44c2ec5d4147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8BB5B1B-57E6-42FB-93A9-18A6F56CBA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95250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150" b="1">
                <a:solidFill>
                  <a:srgbClr val="1251C4"/>
                </a:solidFill>
                <a:latin typeface="Aptos"/>
                <a:ea typeface="Aptos"/>
                <a:cs typeface="Aptos"/>
              </a:defRPr>
            </a:defPPr>
          </a:lstStyle>
          <a:p xmlns:a="http://schemas.openxmlformats.org/drawingml/2006/main">
            <a:pPr>
              <a:defRPr sz="3150" b="1">
                <a:solidFill>
                  <a:srgbClr val="1251C4"/>
                </a:solidFill>
                <a:latin typeface="Aptos"/>
                <a:ea typeface="Aptos"/>
                <a:cs typeface="Aptos"/>
              </a:defRPr>
            </a:pPr>
            <a:r>
              <a:rPr sz="3150" b="1">
                <a:solidFill>
                  <a:srgbClr val="1251C4"/>
                </a:solidFill>
                <a:latin typeface="Aptos"/>
                <a:ea typeface="Aptos"/>
                <a:cs typeface="Aptos"/>
              </a:rPr>
              <a:t>PTO reports and ways to help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5F85873-7A4A-4E0B-8265-F215F2D896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43650"/>
            <a:ext cx="809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0">
                <a:solidFill>
                  <a:srgbClr val="1251C4"/>
                </a:solidFill>
                <a:latin typeface="Aptos"/>
                <a:ea typeface="Aptos"/>
                <a:cs typeface="Aptos"/>
              </a:defRPr>
            </a:defPPr>
          </a:lstStyle>
          <a:p xmlns:a="http://schemas.openxmlformats.org/drawingml/2006/main">
            <a:pPr>
              <a:defRPr sz="1200" b="0">
                <a:solidFill>
                  <a:srgbClr val="1251C4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1251C4"/>
                </a:solidFill>
                <a:latin typeface="Aptos"/>
                <a:ea typeface="Aptos"/>
                <a:cs typeface="Aptos"/>
              </a:rPr>
              <a:t>SANTA TERESA PTO   OCTOBER 14, 2026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3DFD995-45A5-41B9-BB4B-96B0D92FEF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0" y="6343650"/>
            <a:ext cx="52387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0">
                <a:solidFill>
                  <a:srgbClr val="1251C4"/>
                </a:solidFill>
                <a:latin typeface="Aptos"/>
                <a:ea typeface="Aptos"/>
                <a:cs typeface="Aptos"/>
              </a:defRPr>
            </a:defPPr>
          </a:lstStyle>
          <a:p xmlns:a="http://schemas.openxmlformats.org/drawingml/2006/main">
            <a:pPr>
              <a:defRPr sz="1200" b="0">
                <a:solidFill>
                  <a:srgbClr val="1251C4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1251C4"/>
                </a:solidFill>
                <a:latin typeface="Aptos"/>
                <a:ea typeface="Aptos"/>
                <a:cs typeface="Aptos"/>
              </a:rPr>
              <a:t>10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32C15F4-FC49-4748-8BFC-E4D9F4AA13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62125"/>
            <a:ext cx="942975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325" b="0">
                <a:solidFill>
                  <a:srgbClr val="101010"/>
                </a:solidFill>
                <a:latin typeface="Aptos"/>
                <a:ea typeface="Aptos"/>
                <a:cs typeface="Aptos"/>
              </a:defRPr>
            </a:defPPr>
          </a:lstStyle>
          <a:p xmlns:a="http://schemas.openxmlformats.org/drawingml/2006/main">
            <a:pPr>
              <a:defRPr sz="2325" b="0">
                <a:solidFill>
                  <a:srgbClr val="101010"/>
                </a:solidFill>
                <a:latin typeface="Aptos"/>
                <a:ea typeface="Aptos"/>
                <a:cs typeface="Aptos"/>
              </a:defRPr>
            </a:pPr>
            <a:r>
              <a:rPr sz="2325" b="0">
                <a:solidFill>
                  <a:srgbClr val="101010"/>
                </a:solidFill>
                <a:latin typeface="Aptos"/>
                <a:ea typeface="Aptos"/>
                <a:cs typeface="Aptos"/>
              </a:rPr>
              <a:t>Meeting minutes and treasurer’s report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959BE1E-06DC-4287-908C-3928DD4772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76525"/>
            <a:ext cx="942975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325" b="0">
                <a:solidFill>
                  <a:srgbClr val="101010"/>
                </a:solidFill>
                <a:latin typeface="Aptos"/>
                <a:ea typeface="Aptos"/>
                <a:cs typeface="Aptos"/>
              </a:defRPr>
            </a:defPPr>
          </a:lstStyle>
          <a:p xmlns:a="http://schemas.openxmlformats.org/drawingml/2006/main">
            <a:pPr>
              <a:defRPr sz="2325" b="0">
                <a:solidFill>
                  <a:srgbClr val="101010"/>
                </a:solidFill>
                <a:latin typeface="Aptos"/>
                <a:ea typeface="Aptos"/>
                <a:cs typeface="Aptos"/>
              </a:defRPr>
            </a:pPr>
            <a:r>
              <a:rPr sz="2325" b="0">
                <a:solidFill>
                  <a:srgbClr val="101010"/>
                </a:solidFill>
                <a:latin typeface="Aptos"/>
                <a:ea typeface="Aptos"/>
                <a:cs typeface="Aptos"/>
              </a:rPr>
              <a:t>Fundraiser volunteers, donations and sponsors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8E4CEF9-1853-4049-80D5-7782142C8C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590925"/>
            <a:ext cx="942975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325" b="0">
                <a:solidFill>
                  <a:srgbClr val="101010"/>
                </a:solidFill>
                <a:latin typeface="Aptos"/>
                <a:ea typeface="Aptos"/>
                <a:cs typeface="Aptos"/>
              </a:defRPr>
            </a:defPPr>
          </a:lstStyle>
          <a:p xmlns:a="http://schemas.openxmlformats.org/drawingml/2006/main">
            <a:pPr>
              <a:defRPr sz="2325" b="0">
                <a:solidFill>
                  <a:srgbClr val="101010"/>
                </a:solidFill>
                <a:latin typeface="Aptos"/>
                <a:ea typeface="Aptos"/>
                <a:cs typeface="Aptos"/>
              </a:defRPr>
            </a:pPr>
            <a:r>
              <a:rPr sz="2325" b="0">
                <a:solidFill>
                  <a:srgbClr val="101010"/>
                </a:solidFill>
                <a:latin typeface="Aptos"/>
                <a:ea typeface="Aptos"/>
                <a:cs typeface="Aptos"/>
              </a:rPr>
              <a:t>Teacher support and future event ideas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58B6D2D-D75F-4426-AC2D-DF3FFE135C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05325"/>
            <a:ext cx="942975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325" b="0">
                <a:solidFill>
                  <a:srgbClr val="101010"/>
                </a:solidFill>
                <a:latin typeface="Aptos"/>
                <a:ea typeface="Aptos"/>
                <a:cs typeface="Aptos"/>
              </a:defRPr>
            </a:defPPr>
          </a:lstStyle>
          <a:p xmlns:a="http://schemas.openxmlformats.org/drawingml/2006/main">
            <a:pPr>
              <a:defRPr sz="2325" b="0">
                <a:solidFill>
                  <a:srgbClr val="101010"/>
                </a:solidFill>
                <a:latin typeface="Aptos"/>
                <a:ea typeface="Aptos"/>
                <a:cs typeface="Aptos"/>
              </a:defRPr>
            </a:pPr>
            <a:r>
              <a:rPr sz="2325" b="0">
                <a:solidFill>
                  <a:srgbClr val="101010"/>
                </a:solidFill>
                <a:latin typeface="Aptos"/>
                <a:ea typeface="Aptos"/>
                <a:cs typeface="Aptos"/>
              </a:rPr>
              <a:t>Questions, feedback and next steps</a:t>
            </a:r>
          </a:p>
        </p:txBody>
      </p:sp>
    </p:spTree>
    <p:extLst>
      <p:ext uri="{BB962C8B-B14F-4D97-AF65-F5344CB8AC3E}">
        <p14:creationId xmlns:p14="http://schemas.microsoft.com/office/powerpoint/2010/main" val="210186701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F5473B4-BE85-4D43-AF1E-BFFC1F1B4B0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24f291e262643c7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B693342-785F-40B1-949E-8DED6F25E4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95250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150" b="1">
                <a:solidFill>
                  <a:srgbClr val="1251C4"/>
                </a:solidFill>
                <a:latin typeface="Aptos"/>
                <a:ea typeface="Aptos"/>
                <a:cs typeface="Aptos"/>
              </a:defRPr>
            </a:defPPr>
          </a:lstStyle>
          <a:p xmlns:a="http://schemas.openxmlformats.org/drawingml/2006/main">
            <a:pPr>
              <a:defRPr sz="3150" b="1">
                <a:solidFill>
                  <a:srgbClr val="1251C4"/>
                </a:solidFill>
                <a:latin typeface="Aptos"/>
                <a:ea typeface="Aptos"/>
                <a:cs typeface="Aptos"/>
              </a:defRPr>
            </a:pPr>
            <a:r>
              <a:rPr sz="3150" b="1">
                <a:solidFill>
                  <a:srgbClr val="1251C4"/>
                </a:solidFill>
                <a:latin typeface="Aptos"/>
                <a:ea typeface="Aptos"/>
                <a:cs typeface="Aptos"/>
              </a:rPr>
              <a:t>Stay connected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FF77DE3-5012-482C-BDF1-9D9E1198C3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43650"/>
            <a:ext cx="809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0">
                <a:solidFill>
                  <a:srgbClr val="1251C4"/>
                </a:solidFill>
                <a:latin typeface="Aptos"/>
                <a:ea typeface="Aptos"/>
                <a:cs typeface="Aptos"/>
              </a:defRPr>
            </a:defPPr>
          </a:lstStyle>
          <a:p xmlns:a="http://schemas.openxmlformats.org/drawingml/2006/main">
            <a:pPr>
              <a:defRPr sz="1200" b="0">
                <a:solidFill>
                  <a:srgbClr val="1251C4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1251C4"/>
                </a:solidFill>
                <a:latin typeface="Aptos"/>
                <a:ea typeface="Aptos"/>
                <a:cs typeface="Aptos"/>
              </a:rPr>
              <a:t>SANTA TERESA PTO   OCTOBER 14, 2026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4A886F9-1E1A-487D-B04B-090FE8FC1F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0" y="6343650"/>
            <a:ext cx="52387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0">
                <a:solidFill>
                  <a:srgbClr val="1251C4"/>
                </a:solidFill>
                <a:latin typeface="Aptos"/>
                <a:ea typeface="Aptos"/>
                <a:cs typeface="Aptos"/>
              </a:defRPr>
            </a:defPPr>
          </a:lstStyle>
          <a:p xmlns:a="http://schemas.openxmlformats.org/drawingml/2006/main">
            <a:pPr>
              <a:defRPr sz="1200" b="0">
                <a:solidFill>
                  <a:srgbClr val="1251C4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1251C4"/>
                </a:solidFill>
                <a:latin typeface="Aptos"/>
                <a:ea typeface="Aptos"/>
                <a:cs typeface="Aptos"/>
              </a:rPr>
              <a:t>11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01D6F14-88D1-47BB-B5BD-F9F23E8E71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76400"/>
            <a:ext cx="8286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1">
                <a:solidFill>
                  <a:srgbClr val="DF650F"/>
                </a:solidFill>
                <a:latin typeface="Aptos"/>
                <a:ea typeface="Aptos"/>
                <a:cs typeface="Aptos"/>
              </a:defRPr>
            </a:defPPr>
          </a:lstStyle>
          <a:p xmlns:a="http://schemas.openxmlformats.org/drawingml/2006/main">
            <a:pPr>
              <a:defRPr sz="1875" b="1">
                <a:solidFill>
                  <a:srgbClr val="DF650F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DF650F"/>
                </a:solidFill>
                <a:latin typeface="Aptos"/>
                <a:ea typeface="Aptos"/>
                <a:cs typeface="Aptos"/>
              </a:rPr>
              <a:t>PTO news and programs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42BD479-8DF6-48AF-A9E2-300D35AB4E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05025"/>
            <a:ext cx="9144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850" b="1">
                <a:solidFill>
                  <a:srgbClr val="1251C4"/>
                </a:solidFill>
                <a:latin typeface="Aptos"/>
                <a:ea typeface="Aptos"/>
                <a:cs typeface="Aptos"/>
              </a:defRPr>
            </a:defPPr>
          </a:lstStyle>
          <a:p xmlns:a="http://schemas.openxmlformats.org/drawingml/2006/main">
            <a:pPr>
              <a:defRPr sz="2850" b="1">
                <a:solidFill>
                  <a:srgbClr val="1251C4"/>
                </a:solidFill>
                <a:latin typeface="Aptos"/>
                <a:ea typeface="Aptos"/>
                <a:cs typeface="Aptos"/>
              </a:defRPr>
            </a:pPr>
            <a:r>
              <a:rPr sz="2850" b="1">
                <a:solidFill>
                  <a:srgbClr val="1251C4"/>
                </a:solidFill>
                <a:latin typeface="Aptos"/>
                <a:ea typeface="Aptos"/>
                <a:cs typeface="Aptos"/>
              </a:rPr>
              <a:t>www.stpto.org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3D813C7-BB59-4364-A0DC-FC0FB422E0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95600"/>
            <a:ext cx="928687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1">
                <a:solidFill>
                  <a:srgbClr val="DF650F"/>
                </a:solidFill>
                <a:latin typeface="Aptos"/>
                <a:ea typeface="Aptos"/>
                <a:cs typeface="Aptos"/>
              </a:defRPr>
            </a:defPPr>
          </a:lstStyle>
          <a:p xmlns:a="http://schemas.openxmlformats.org/drawingml/2006/main">
            <a:pPr>
              <a:defRPr sz="1875" b="1">
                <a:solidFill>
                  <a:srgbClr val="DF650F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DF650F"/>
                </a:solidFill>
                <a:latin typeface="Aptos"/>
                <a:ea typeface="Aptos"/>
                <a:cs typeface="Aptos"/>
              </a:rPr>
              <a:t>Merchandise, fundraiser registration and donations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BACAD54-E1A0-4987-AB5E-9908D6B62F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24225"/>
            <a:ext cx="9144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850" b="1">
                <a:solidFill>
                  <a:srgbClr val="1251C4"/>
                </a:solidFill>
                <a:latin typeface="Aptos"/>
                <a:ea typeface="Aptos"/>
                <a:cs typeface="Aptos"/>
              </a:defRPr>
            </a:defPPr>
          </a:lstStyle>
          <a:p xmlns:a="http://schemas.openxmlformats.org/drawingml/2006/main">
            <a:pPr>
              <a:defRPr sz="2850" b="1">
                <a:solidFill>
                  <a:srgbClr val="1251C4"/>
                </a:solidFill>
                <a:latin typeface="Aptos"/>
                <a:ea typeface="Aptos"/>
                <a:cs typeface="Aptos"/>
              </a:defRPr>
            </a:pPr>
            <a:r>
              <a:rPr sz="2850" b="1">
                <a:solidFill>
                  <a:srgbClr val="1251C4"/>
                </a:solidFill>
                <a:latin typeface="Aptos"/>
                <a:ea typeface="Aptos"/>
                <a:cs typeface="Aptos"/>
              </a:rPr>
              <a:t>STPTO.square.site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308E013-EF28-4AC3-A693-B2B2A21F71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57675"/>
            <a:ext cx="9334500" cy="1266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0">
                <a:solidFill>
                  <a:srgbClr val="101010"/>
                </a:solidFill>
                <a:latin typeface="Aptos"/>
                <a:ea typeface="Aptos"/>
                <a:cs typeface="Aptos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101010"/>
                </a:solidFill>
                <a:latin typeface="Aptos"/>
                <a:ea typeface="Aptos"/>
                <a:cs typeface="Aptos"/>
              </a:defRPr>
            </a:pPr>
            <a:r>
              <a:rPr sz="2100" b="0">
                <a:solidFill>
                  <a:srgbClr val="101010"/>
                </a:solidFill>
                <a:latin typeface="Aptos"/>
                <a:ea typeface="Aptos"/>
                <a:cs typeface="Aptos"/>
              </a:rPr>
              <a:t>contact@stpto.org</a:t>
            </a:r>
          </a:p>
          <a:p xmlns:a="http://schemas.openxmlformats.org/drawingml/2006/main">
            <a:pPr>
              <a:defRPr sz="2100" b="0">
                <a:solidFill>
                  <a:srgbClr val="101010"/>
                </a:solidFill>
                <a:latin typeface="Aptos"/>
                <a:ea typeface="Aptos"/>
                <a:cs typeface="Aptos"/>
              </a:defRPr>
            </a:pPr>
            <a:r>
              <a:rPr sz="2100" b="0">
                <a:solidFill>
                  <a:srgbClr val="101010"/>
                </a:solidFill>
                <a:latin typeface="Aptos"/>
                <a:ea typeface="Aptos"/>
                <a:cs typeface="Aptos"/>
              </a:rPr>
              <a:t>Facebook: SantaTeresaPTO</a:t>
            </a:r>
          </a:p>
          <a:p xmlns:a="http://schemas.openxmlformats.org/drawingml/2006/main">
            <a:pPr>
              <a:defRPr sz="2100" b="0">
                <a:solidFill>
                  <a:srgbClr val="101010"/>
                </a:solidFill>
                <a:latin typeface="Aptos"/>
                <a:ea typeface="Aptos"/>
                <a:cs typeface="Aptos"/>
              </a:defRPr>
            </a:pPr>
            <a:r>
              <a:rPr sz="2100" b="0">
                <a:solidFill>
                  <a:srgbClr val="101010"/>
                </a:solidFill>
                <a:latin typeface="Aptos"/>
                <a:ea typeface="Aptos"/>
                <a:cs typeface="Aptos"/>
              </a:rPr>
              <a:t>Instagram: ST_PTO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91C7011-F738-438F-8345-BAAFE5EA9D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715000"/>
            <a:ext cx="938212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1">
                <a:solidFill>
                  <a:srgbClr val="101010"/>
                </a:solidFill>
                <a:latin typeface="Aptos"/>
                <a:ea typeface="Aptos"/>
                <a:cs typeface="Aptos"/>
              </a:defRPr>
            </a:defPPr>
          </a:lstStyle>
          <a:p xmlns:a="http://schemas.openxmlformats.org/drawingml/2006/main">
            <a:pPr>
              <a:defRPr sz="2100" b="1">
                <a:solidFill>
                  <a:srgbClr val="101010"/>
                </a:solidFill>
                <a:latin typeface="Aptos"/>
                <a:ea typeface="Aptos"/>
                <a:cs typeface="Aptos"/>
              </a:defRPr>
            </a:pPr>
            <a:r>
              <a:rPr sz="2100" b="1">
                <a:solidFill>
                  <a:srgbClr val="101010"/>
                </a:solidFill>
                <a:latin typeface="Aptos"/>
                <a:ea typeface="Aptos"/>
                <a:cs typeface="Aptos"/>
              </a:rPr>
              <a:t>Thank you for supporting our Saints community!</a:t>
            </a:r>
          </a:p>
        </p:txBody>
      </p:sp>
    </p:spTree>
    <p:extLst>
      <p:ext uri="{BB962C8B-B14F-4D97-AF65-F5344CB8AC3E}">
        <p14:creationId xmlns:p14="http://schemas.microsoft.com/office/powerpoint/2010/main" val="183630856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2026-10-10T19:03:56.1070000Z</dcterms:created>
  <dcterms:modified xsi:type="dcterms:W3CDTF">2026-10-10T19:03:56.1070000Z</dcterms:modified>
</coreProperties>
</file>